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256" r:id="rId2"/>
    <p:sldId id="257" r:id="rId3"/>
    <p:sldId id="271" r:id="rId4"/>
    <p:sldId id="272" r:id="rId5"/>
    <p:sldId id="273" r:id="rId6"/>
    <p:sldId id="275" r:id="rId7"/>
    <p:sldId id="276" r:id="rId8"/>
    <p:sldId id="274" r:id="rId9"/>
    <p:sldId id="277" r:id="rId10"/>
  </p:sldIdLst>
  <p:sldSz cx="18288000" cy="10287000"/>
  <p:notesSz cx="6858000" cy="9144000"/>
  <p:embeddedFontLst>
    <p:embeddedFont>
      <p:font typeface="Aptos" panose="020B0004020202020204" pitchFamily="34" charset="0"/>
      <p:regular r:id="rId13"/>
      <p:bold r:id="rId14"/>
      <p:italic r:id="rId15"/>
      <p:boldItalic r:id="rId16"/>
    </p:embeddedFont>
    <p:embeddedFont>
      <p:font typeface="Arial Unicode MS" panose="020B0604020202020204" pitchFamily="34" charset="-128"/>
      <p:regular r:id="rId17"/>
    </p:embeddedFont>
    <p:embeddedFont>
      <p:font typeface="Calibri" panose="020F0502020204030204" pitchFamily="34" charset="0"/>
      <p:regular r:id="rId18"/>
      <p:bold r:id="rId19"/>
      <p:italic r:id="rId20"/>
      <p:boldItalic r:id="rId21"/>
    </p:embeddedFont>
    <p:embeddedFont>
      <p:font typeface="Cambria" panose="02040503050406030204" pitchFamily="18" charset="0"/>
      <p:regular r:id="rId22"/>
      <p:bold r:id="rId23"/>
      <p:italic r:id="rId24"/>
      <p:boldItalic r:id="rId25"/>
    </p:embeddedFont>
    <p:embeddedFont>
      <p:font typeface="Poppins" pitchFamily="2" charset="77"/>
      <p:regular r:id="rId26"/>
      <p:bold r:id="rId27"/>
      <p:italic r:id="rId28"/>
      <p:boldItalic r:id="rId29"/>
    </p:embeddedFont>
    <p:embeddedFont>
      <p:font typeface="Roca One 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88" autoAdjust="0"/>
    <p:restoredTop sz="94523" autoAdjust="0"/>
  </p:normalViewPr>
  <p:slideViewPr>
    <p:cSldViewPr>
      <p:cViewPr>
        <p:scale>
          <a:sx n="141" d="100"/>
          <a:sy n="141" d="100"/>
        </p:scale>
        <p:origin x="180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2A6B31-EB32-1F75-C5EE-4D7F4097D7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A201ED-2147-247A-2916-E7984EDF9B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969342-50C4-9043-A90D-45D9AD0A659C}" type="datetimeFigureOut">
              <a:rPr lang="en-US" smtClean="0"/>
              <a:t>6/30/24</a:t>
            </a:fld>
            <a:endParaRPr lang="en-US"/>
          </a:p>
        </p:txBody>
      </p:sp>
      <p:sp>
        <p:nvSpPr>
          <p:cNvPr id="4" name="Footer Placeholder 3">
            <a:extLst>
              <a:ext uri="{FF2B5EF4-FFF2-40B4-BE49-F238E27FC236}">
                <a16:creationId xmlns:a16="http://schemas.microsoft.com/office/drawing/2014/main" id="{D04BBC12-C7A5-1499-8231-B1294F19F2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6749630-0E4C-84DB-1AC3-8597CBA76A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FB035-4C00-8040-9C28-B351F691B29E}" type="slidenum">
              <a:rPr lang="en-US" smtClean="0"/>
              <a:t>‹#›</a:t>
            </a:fld>
            <a:endParaRPr lang="en-US"/>
          </a:p>
        </p:txBody>
      </p:sp>
    </p:spTree>
    <p:extLst>
      <p:ext uri="{BB962C8B-B14F-4D97-AF65-F5344CB8AC3E}">
        <p14:creationId xmlns:p14="http://schemas.microsoft.com/office/powerpoint/2010/main" val="907341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916A6-C009-6341-8CD1-F1634CBF8115}"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85DE3-EA86-6644-801C-5B88EFA9FF84}" type="slidenum">
              <a:rPr lang="en-US" smtClean="0"/>
              <a:t>‹#›</a:t>
            </a:fld>
            <a:endParaRPr lang="en-US"/>
          </a:p>
        </p:txBody>
      </p:sp>
    </p:spTree>
    <p:extLst>
      <p:ext uri="{BB962C8B-B14F-4D97-AF65-F5344CB8AC3E}">
        <p14:creationId xmlns:p14="http://schemas.microsoft.com/office/powerpoint/2010/main" val="38789327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85DE3-EA86-6644-801C-5B88EFA9FF84}" type="slidenum">
              <a:rPr lang="en-US" smtClean="0"/>
              <a:t>3</a:t>
            </a:fld>
            <a:endParaRPr lang="en-US"/>
          </a:p>
        </p:txBody>
      </p:sp>
    </p:spTree>
    <p:extLst>
      <p:ext uri="{BB962C8B-B14F-4D97-AF65-F5344CB8AC3E}">
        <p14:creationId xmlns:p14="http://schemas.microsoft.com/office/powerpoint/2010/main" val="1217411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85DE3-EA86-6644-801C-5B88EFA9FF84}" type="slidenum">
              <a:rPr lang="en-US" smtClean="0"/>
              <a:t>4</a:t>
            </a:fld>
            <a:endParaRPr lang="en-US"/>
          </a:p>
        </p:txBody>
      </p:sp>
    </p:spTree>
    <p:extLst>
      <p:ext uri="{BB962C8B-B14F-4D97-AF65-F5344CB8AC3E}">
        <p14:creationId xmlns:p14="http://schemas.microsoft.com/office/powerpoint/2010/main" val="1604646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85DE3-EA86-6644-801C-5B88EFA9FF84}" type="slidenum">
              <a:rPr lang="en-US" smtClean="0"/>
              <a:t>5</a:t>
            </a:fld>
            <a:endParaRPr lang="en-US"/>
          </a:p>
        </p:txBody>
      </p:sp>
    </p:spTree>
    <p:extLst>
      <p:ext uri="{BB962C8B-B14F-4D97-AF65-F5344CB8AC3E}">
        <p14:creationId xmlns:p14="http://schemas.microsoft.com/office/powerpoint/2010/main" val="227493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85DE3-EA86-6644-801C-5B88EFA9FF84}" type="slidenum">
              <a:rPr lang="en-US" smtClean="0"/>
              <a:t>6</a:t>
            </a:fld>
            <a:endParaRPr lang="en-US"/>
          </a:p>
        </p:txBody>
      </p:sp>
    </p:spTree>
    <p:extLst>
      <p:ext uri="{BB962C8B-B14F-4D97-AF65-F5344CB8AC3E}">
        <p14:creationId xmlns:p14="http://schemas.microsoft.com/office/powerpoint/2010/main" val="68745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85DE3-EA86-6644-801C-5B88EFA9FF84}" type="slidenum">
              <a:rPr lang="en-US" smtClean="0"/>
              <a:t>7</a:t>
            </a:fld>
            <a:endParaRPr lang="en-US"/>
          </a:p>
        </p:txBody>
      </p:sp>
    </p:spTree>
    <p:extLst>
      <p:ext uri="{BB962C8B-B14F-4D97-AF65-F5344CB8AC3E}">
        <p14:creationId xmlns:p14="http://schemas.microsoft.com/office/powerpoint/2010/main" val="557145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s://github.com/rajpravin1208" TargetMode="External"/><Relationship Id="rId3" Type="http://schemas.openxmlformats.org/officeDocument/2006/relationships/image" Target="../media/image2.png"/><Relationship Id="rId7" Type="http://schemas.openxmlformats.org/officeDocument/2006/relationships/image" Target="../media/image8.png"/><Relationship Id="rId12" Type="http://schemas.openxmlformats.org/officeDocument/2006/relationships/hyperlink" Target="https://rajpravin1208.github.io/" TargetMode="External"/><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hyperlink" Target="https://www.linkedin.com/in/rajpravin/" TargetMode="External"/><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8" name="TextBox 8"/>
          <p:cNvSpPr txBox="1"/>
          <p:nvPr/>
        </p:nvSpPr>
        <p:spPr>
          <a:xfrm>
            <a:off x="1604984" y="2870076"/>
            <a:ext cx="15527067" cy="1410001"/>
          </a:xfrm>
          <a:prstGeom prst="rect">
            <a:avLst/>
          </a:prstGeom>
        </p:spPr>
        <p:txBody>
          <a:bodyPr wrap="square" lIns="0" tIns="0" rIns="0" bIns="0" rtlCol="0" anchor="t">
            <a:spAutoFit/>
          </a:bodyPr>
          <a:lstStyle/>
          <a:p>
            <a:pPr algn="ctr">
              <a:lnSpc>
                <a:spcPts val="12486"/>
              </a:lnSpc>
            </a:pPr>
            <a:r>
              <a:rPr lang="en-US" sz="5400" b="1" dirty="0">
                <a:solidFill>
                  <a:srgbClr val="545454"/>
                </a:solidFill>
                <a:latin typeface="Cambria" panose="02040503050406030204" pitchFamily="18" charset="0"/>
              </a:rPr>
              <a:t>CASE STUDY – Playback Data</a:t>
            </a:r>
          </a:p>
        </p:txBody>
      </p:sp>
      <p:sp>
        <p:nvSpPr>
          <p:cNvPr id="13" name="TextBox 8">
            <a:extLst>
              <a:ext uri="{FF2B5EF4-FFF2-40B4-BE49-F238E27FC236}">
                <a16:creationId xmlns:a16="http://schemas.microsoft.com/office/drawing/2014/main" id="{9D7FB895-06B9-3523-185D-367FB575CBFE}"/>
              </a:ext>
            </a:extLst>
          </p:cNvPr>
          <p:cNvSpPr txBox="1"/>
          <p:nvPr/>
        </p:nvSpPr>
        <p:spPr>
          <a:xfrm>
            <a:off x="4000500" y="4023383"/>
            <a:ext cx="10287000" cy="1301831"/>
          </a:xfrm>
          <a:prstGeom prst="rect">
            <a:avLst/>
          </a:prstGeom>
        </p:spPr>
        <p:txBody>
          <a:bodyPr wrap="square" lIns="0" tIns="0" rIns="0" bIns="0" rtlCol="0" anchor="t">
            <a:spAutoFit/>
          </a:bodyPr>
          <a:lstStyle/>
          <a:p>
            <a:pPr algn="ctr">
              <a:lnSpc>
                <a:spcPts val="12486"/>
              </a:lnSpc>
            </a:pPr>
            <a:r>
              <a:rPr lang="en-US" sz="3200" b="1" dirty="0">
                <a:solidFill>
                  <a:srgbClr val="545454"/>
                </a:solidFill>
                <a:latin typeface="Arial Unicode MS" panose="020B0604020202020204" pitchFamily="34" charset="-128"/>
                <a:ea typeface="Arial Unicode MS" panose="020B0604020202020204" pitchFamily="34" charset="-128"/>
                <a:cs typeface="Arial Unicode MS" panose="020B0604020202020204" pitchFamily="34" charset="-128"/>
              </a:rPr>
              <a:t>Analysis and Recommendations</a:t>
            </a:r>
          </a:p>
        </p:txBody>
      </p:sp>
      <p:sp>
        <p:nvSpPr>
          <p:cNvPr id="14" name="Freeform 8">
            <a:extLst>
              <a:ext uri="{FF2B5EF4-FFF2-40B4-BE49-F238E27FC236}">
                <a16:creationId xmlns:a16="http://schemas.microsoft.com/office/drawing/2014/main" id="{42A4E1D6-B563-4AE3-076C-B2B9E2326ACA}"/>
              </a:ext>
            </a:extLst>
          </p:cNvPr>
          <p:cNvSpPr/>
          <p:nvPr/>
        </p:nvSpPr>
        <p:spPr>
          <a:xfrm rot="-10800000">
            <a:off x="-1524000" y="-899503"/>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2">
              <a:alphaModFix amt="30000"/>
            </a:blip>
            <a:stretch>
              <a:fillRect/>
            </a:stretch>
          </a:blipFill>
        </p:spPr>
        <p:txBody>
          <a:bodyPr/>
          <a:lstStyle/>
          <a:p>
            <a:endParaRPr lang="en-US"/>
          </a:p>
        </p:txBody>
      </p:sp>
      <p:sp>
        <p:nvSpPr>
          <p:cNvPr id="15" name="TextBox 14">
            <a:extLst>
              <a:ext uri="{FF2B5EF4-FFF2-40B4-BE49-F238E27FC236}">
                <a16:creationId xmlns:a16="http://schemas.microsoft.com/office/drawing/2014/main" id="{F62F6E12-3712-44C8-6EFB-E9490F953255}"/>
              </a:ext>
            </a:extLst>
          </p:cNvPr>
          <p:cNvSpPr txBox="1"/>
          <p:nvPr/>
        </p:nvSpPr>
        <p:spPr>
          <a:xfrm>
            <a:off x="10281920" y="6319520"/>
            <a:ext cx="5192255" cy="1323439"/>
          </a:xfrm>
          <a:prstGeom prst="rect">
            <a:avLst/>
          </a:prstGeom>
          <a:noFill/>
        </p:spPr>
        <p:txBody>
          <a:bodyPr wrap="none" rtlCol="0">
            <a:spAutoFit/>
          </a:bodyPr>
          <a:lstStyle/>
          <a:p>
            <a:r>
              <a:rPr lang="en-US" sz="4000" b="1" dirty="0">
                <a:solidFill>
                  <a:srgbClr val="545454"/>
                </a:solidFill>
                <a:latin typeface="Cambria" panose="02040503050406030204" pitchFamily="18" charset="0"/>
              </a:rPr>
              <a:t>Raj Pravin Rajendran</a:t>
            </a:r>
          </a:p>
          <a:p>
            <a:r>
              <a:rPr lang="en-US" sz="4000" b="1">
                <a:solidFill>
                  <a:srgbClr val="545454"/>
                </a:solidFill>
                <a:latin typeface="Cambria" panose="02040503050406030204" pitchFamily="18" charset="0"/>
              </a:rPr>
              <a:t>	01/07/2024</a:t>
            </a:r>
            <a:endParaRPr lang="en-US" sz="4000" b="1" dirty="0">
              <a:solidFill>
                <a:srgbClr val="545454"/>
              </a:solidFill>
              <a:latin typeface="Cambria" panose="02040503050406030204" pitchFamily="18" charset="0"/>
            </a:endParaRPr>
          </a:p>
        </p:txBody>
      </p:sp>
      <p:sp>
        <p:nvSpPr>
          <p:cNvPr id="16" name="AutoShape 20">
            <a:extLst>
              <a:ext uri="{FF2B5EF4-FFF2-40B4-BE49-F238E27FC236}">
                <a16:creationId xmlns:a16="http://schemas.microsoft.com/office/drawing/2014/main" id="{52206E5C-D466-3DC9-D90E-55E89136432C}"/>
              </a:ext>
            </a:extLst>
          </p:cNvPr>
          <p:cNvSpPr/>
          <p:nvPr/>
        </p:nvSpPr>
        <p:spPr>
          <a:xfrm>
            <a:off x="1028700" y="100965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7" name="AutoShape 21">
            <a:extLst>
              <a:ext uri="{FF2B5EF4-FFF2-40B4-BE49-F238E27FC236}">
                <a16:creationId xmlns:a16="http://schemas.microsoft.com/office/drawing/2014/main" id="{6AA300C0-08DE-BDF0-2182-8BEECB188458}"/>
              </a:ext>
            </a:extLst>
          </p:cNvPr>
          <p:cNvSpPr/>
          <p:nvPr/>
        </p:nvSpPr>
        <p:spPr>
          <a:xfrm>
            <a:off x="1028700" y="165190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8" name="TextBox 22">
            <a:extLst>
              <a:ext uri="{FF2B5EF4-FFF2-40B4-BE49-F238E27FC236}">
                <a16:creationId xmlns:a16="http://schemas.microsoft.com/office/drawing/2014/main" id="{7D623EFF-9A2D-9801-6998-6B1F516595E0}"/>
              </a:ext>
            </a:extLst>
          </p:cNvPr>
          <p:cNvSpPr txBox="1"/>
          <p:nvPr/>
        </p:nvSpPr>
        <p:spPr>
          <a:xfrm>
            <a:off x="1253218" y="1148851"/>
            <a:ext cx="3118411" cy="309637"/>
          </a:xfrm>
          <a:prstGeom prst="rect">
            <a:avLst/>
          </a:prstGeom>
        </p:spPr>
        <p:txBody>
          <a:bodyPr lIns="0" tIns="0" rIns="0" bIns="0" rtlCol="0" anchor="t">
            <a:spAutoFit/>
          </a:bodyPr>
          <a:lstStyle/>
          <a:p>
            <a:pPr algn="l">
              <a:lnSpc>
                <a:spcPts val="2519"/>
              </a:lnSpc>
            </a:pPr>
            <a:endParaRPr lang="en-US" sz="1799" dirty="0">
              <a:solidFill>
                <a:srgbClr val="545454"/>
              </a:solidFill>
              <a:latin typeface="Poppins"/>
            </a:endParaRPr>
          </a:p>
        </p:txBody>
      </p:sp>
      <p:sp>
        <p:nvSpPr>
          <p:cNvPr id="20" name="Freeform 15">
            <a:extLst>
              <a:ext uri="{FF2B5EF4-FFF2-40B4-BE49-F238E27FC236}">
                <a16:creationId xmlns:a16="http://schemas.microsoft.com/office/drawing/2014/main" id="{A24A27C7-D2B3-3B4B-0F7C-61DA9D719942}"/>
              </a:ext>
            </a:extLst>
          </p:cNvPr>
          <p:cNvSpPr/>
          <p:nvPr/>
        </p:nvSpPr>
        <p:spPr>
          <a:xfrm>
            <a:off x="-1534160" y="-1689393"/>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3"/>
            <a:stretch>
              <a:fillRect/>
            </a:stretch>
          </a:blipFill>
        </p:spPr>
        <p:txBody>
          <a:bodyPr/>
          <a:lstStyle/>
          <a:p>
            <a:endParaRPr lang="en-US"/>
          </a:p>
        </p:txBody>
      </p:sp>
      <p:sp>
        <p:nvSpPr>
          <p:cNvPr id="21" name="AutoShape 20">
            <a:extLst>
              <a:ext uri="{FF2B5EF4-FFF2-40B4-BE49-F238E27FC236}">
                <a16:creationId xmlns:a16="http://schemas.microsoft.com/office/drawing/2014/main" id="{B634D107-46A5-3ED3-C6C2-027ADF4812EB}"/>
              </a:ext>
            </a:extLst>
          </p:cNvPr>
          <p:cNvSpPr/>
          <p:nvPr/>
        </p:nvSpPr>
        <p:spPr>
          <a:xfrm>
            <a:off x="1253218" y="887730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1">
            <a:extLst>
              <a:ext uri="{FF2B5EF4-FFF2-40B4-BE49-F238E27FC236}">
                <a16:creationId xmlns:a16="http://schemas.microsoft.com/office/drawing/2014/main" id="{9D68DEB4-EB28-C18F-3D03-2176BA3CF189}"/>
              </a:ext>
            </a:extLst>
          </p:cNvPr>
          <p:cNvSpPr/>
          <p:nvPr/>
        </p:nvSpPr>
        <p:spPr>
          <a:xfrm>
            <a:off x="1253218" y="951955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8" name="TextBox 27">
            <a:extLst>
              <a:ext uri="{FF2B5EF4-FFF2-40B4-BE49-F238E27FC236}">
                <a16:creationId xmlns:a16="http://schemas.microsoft.com/office/drawing/2014/main" id="{2A092035-4421-860B-C8CC-8160E8339C20}"/>
              </a:ext>
            </a:extLst>
          </p:cNvPr>
          <p:cNvSpPr txBox="1"/>
          <p:nvPr/>
        </p:nvSpPr>
        <p:spPr>
          <a:xfrm>
            <a:off x="14287500" y="1146113"/>
            <a:ext cx="1463862" cy="369332"/>
          </a:xfrm>
          <a:prstGeom prst="rect">
            <a:avLst/>
          </a:prstGeom>
          <a:noFill/>
        </p:spPr>
        <p:txBody>
          <a:bodyPr wrap="none" rtlCol="0">
            <a:spAutoFit/>
          </a:bodyPr>
          <a:lstStyle/>
          <a:p>
            <a:r>
              <a:rPr lang="en-US" sz="1800" dirty="0">
                <a:solidFill>
                  <a:srgbClr val="545454"/>
                </a:solidFill>
                <a:latin typeface="Poppins"/>
              </a:rPr>
              <a:t>FOR TONIES</a:t>
            </a:r>
            <a:endParaRPr lang="en-US" dirty="0"/>
          </a:p>
        </p:txBody>
      </p:sp>
      <p:pic>
        <p:nvPicPr>
          <p:cNvPr id="2" name="Picture 1">
            <a:extLst>
              <a:ext uri="{FF2B5EF4-FFF2-40B4-BE49-F238E27FC236}">
                <a16:creationId xmlns:a16="http://schemas.microsoft.com/office/drawing/2014/main" id="{F0206335-48F4-7C81-0423-CD0DDC4A346E}"/>
              </a:ext>
            </a:extLst>
          </p:cNvPr>
          <p:cNvPicPr>
            <a:picLocks noChangeAspect="1"/>
          </p:cNvPicPr>
          <p:nvPr/>
        </p:nvPicPr>
        <p:blipFill>
          <a:blip r:embed="rId4"/>
          <a:stretch>
            <a:fillRect/>
          </a:stretch>
        </p:blipFill>
        <p:spPr>
          <a:xfrm>
            <a:off x="852993" y="6546296"/>
            <a:ext cx="7175500" cy="1841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pic>
        <p:nvPicPr>
          <p:cNvPr id="29" name="Picture 28" descr="A person sitting on a bench by water&#10;&#10;Description automatically generated">
            <a:extLst>
              <a:ext uri="{FF2B5EF4-FFF2-40B4-BE49-F238E27FC236}">
                <a16:creationId xmlns:a16="http://schemas.microsoft.com/office/drawing/2014/main" id="{F1C3827C-0814-1642-30A6-728E9B23D6C7}"/>
              </a:ext>
            </a:extLst>
          </p:cNvPr>
          <p:cNvPicPr>
            <a:picLocks noChangeAspect="1"/>
          </p:cNvPicPr>
          <p:nvPr/>
        </p:nvPicPr>
        <p:blipFill rotWithShape="1">
          <a:blip r:embed="rId2">
            <a:extLst>
              <a:ext uri="{28A0092B-C50C-407E-A947-70E740481C1C}">
                <a14:useLocalDpi xmlns:a14="http://schemas.microsoft.com/office/drawing/2010/main" val="0"/>
              </a:ext>
            </a:extLst>
          </a:blip>
          <a:srcRect l="9944" t="26083" r="4893"/>
          <a:stretch/>
        </p:blipFill>
        <p:spPr>
          <a:xfrm>
            <a:off x="527541" y="2705107"/>
            <a:ext cx="6458075" cy="6910538"/>
          </a:xfrm>
          <a:prstGeom prst="flowChartConnector">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6"/>
          <p:cNvSpPr txBox="1"/>
          <p:nvPr/>
        </p:nvSpPr>
        <p:spPr>
          <a:xfrm>
            <a:off x="6469275" y="2070215"/>
            <a:ext cx="4522394" cy="1100301"/>
          </a:xfrm>
          <a:prstGeom prst="rect">
            <a:avLst/>
          </a:prstGeom>
        </p:spPr>
        <p:txBody>
          <a:bodyPr wrap="square" lIns="0" tIns="0" rIns="0" bIns="0" rtlCol="0" anchor="t">
            <a:spAutoFit/>
          </a:bodyPr>
          <a:lstStyle/>
          <a:p>
            <a:pPr algn="l">
              <a:lnSpc>
                <a:spcPts val="9999"/>
              </a:lnSpc>
            </a:pPr>
            <a:r>
              <a:rPr lang="en-US" sz="3600" u="sng" dirty="0">
                <a:solidFill>
                  <a:srgbClr val="545454"/>
                </a:solidFill>
                <a:latin typeface="Roca One Bold"/>
              </a:rPr>
              <a:t>ABOUT ME</a:t>
            </a:r>
          </a:p>
        </p:txBody>
      </p:sp>
      <p:sp>
        <p:nvSpPr>
          <p:cNvPr id="7" name="AutoShape 7"/>
          <p:cNvSpPr/>
          <p:nvPr/>
        </p:nvSpPr>
        <p:spPr>
          <a:xfrm>
            <a:off x="1028700" y="100965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1028700" y="165190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4" name="Freeform 14"/>
          <p:cNvSpPr/>
          <p:nvPr/>
        </p:nvSpPr>
        <p:spPr>
          <a:xfrm rot="-10800000">
            <a:off x="13796255" y="7305955"/>
            <a:ext cx="6150483" cy="5274039"/>
          </a:xfrm>
          <a:custGeom>
            <a:avLst/>
            <a:gdLst/>
            <a:ahLst/>
            <a:cxnLst/>
            <a:rect l="l" t="t" r="r" b="b"/>
            <a:pathLst>
              <a:path w="6150483" h="5274039">
                <a:moveTo>
                  <a:pt x="0" y="0"/>
                </a:moveTo>
                <a:lnTo>
                  <a:pt x="6150483" y="0"/>
                </a:lnTo>
                <a:lnTo>
                  <a:pt x="6150483" y="5274040"/>
                </a:lnTo>
                <a:lnTo>
                  <a:pt x="0" y="5274040"/>
                </a:lnTo>
                <a:lnTo>
                  <a:pt x="0" y="0"/>
                </a:lnTo>
                <a:close/>
              </a:path>
            </a:pathLst>
          </a:custGeom>
          <a:blipFill>
            <a:blip r:embed="rId3">
              <a:alphaModFix amt="30000"/>
            </a:blip>
            <a:stretch>
              <a:fillRect/>
            </a:stretch>
          </a:blipFill>
        </p:spPr>
        <p:txBody>
          <a:bodyPr/>
          <a:lstStyle/>
          <a:p>
            <a:endParaRPr lang="en-US"/>
          </a:p>
        </p:txBody>
      </p:sp>
      <p:sp>
        <p:nvSpPr>
          <p:cNvPr id="15" name="Freeform 15"/>
          <p:cNvSpPr/>
          <p:nvPr/>
        </p:nvSpPr>
        <p:spPr>
          <a:xfrm>
            <a:off x="15932285" y="6931463"/>
            <a:ext cx="4263929" cy="4653675"/>
          </a:xfrm>
          <a:custGeom>
            <a:avLst/>
            <a:gdLst/>
            <a:ahLst/>
            <a:cxnLst/>
            <a:rect l="l" t="t" r="r" b="b"/>
            <a:pathLst>
              <a:path w="4263929" h="4653675">
                <a:moveTo>
                  <a:pt x="0" y="0"/>
                </a:moveTo>
                <a:lnTo>
                  <a:pt x="4263929" y="0"/>
                </a:lnTo>
                <a:lnTo>
                  <a:pt x="4263929" y="4653674"/>
                </a:lnTo>
                <a:lnTo>
                  <a:pt x="0" y="4653674"/>
                </a:lnTo>
                <a:lnTo>
                  <a:pt x="0" y="0"/>
                </a:lnTo>
                <a:close/>
              </a:path>
            </a:pathLst>
          </a:custGeom>
          <a:blipFill>
            <a:blip r:embed="rId4"/>
            <a:stretch>
              <a:fillRect/>
            </a:stretch>
          </a:blipFill>
        </p:spPr>
        <p:txBody>
          <a:bodyPr/>
          <a:lstStyle/>
          <a:p>
            <a:endParaRPr lang="en-US"/>
          </a:p>
        </p:txBody>
      </p:sp>
      <p:sp>
        <p:nvSpPr>
          <p:cNvPr id="16" name="Freeform 8">
            <a:extLst>
              <a:ext uri="{FF2B5EF4-FFF2-40B4-BE49-F238E27FC236}">
                <a16:creationId xmlns:a16="http://schemas.microsoft.com/office/drawing/2014/main" id="{5BDC36C8-F203-F6E8-418F-465033AECE15}"/>
              </a:ext>
            </a:extLst>
          </p:cNvPr>
          <p:cNvSpPr/>
          <p:nvPr/>
        </p:nvSpPr>
        <p:spPr>
          <a:xfrm>
            <a:off x="7813568" y="6230001"/>
            <a:ext cx="813521" cy="701462"/>
          </a:xfrm>
          <a:custGeom>
            <a:avLst/>
            <a:gdLst/>
            <a:ahLst/>
            <a:cxnLst/>
            <a:rect l="l" t="t" r="r" b="b"/>
            <a:pathLst>
              <a:path w="3882904" h="4114800">
                <a:moveTo>
                  <a:pt x="0" y="0"/>
                </a:moveTo>
                <a:lnTo>
                  <a:pt x="3882904" y="0"/>
                </a:lnTo>
                <a:lnTo>
                  <a:pt x="3882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Freeform 9">
            <a:extLst>
              <a:ext uri="{FF2B5EF4-FFF2-40B4-BE49-F238E27FC236}">
                <a16:creationId xmlns:a16="http://schemas.microsoft.com/office/drawing/2014/main" id="{1D98E402-5860-6991-AEC1-DCD0655CC4C5}"/>
              </a:ext>
            </a:extLst>
          </p:cNvPr>
          <p:cNvSpPr/>
          <p:nvPr/>
        </p:nvSpPr>
        <p:spPr>
          <a:xfrm>
            <a:off x="7813568" y="7453396"/>
            <a:ext cx="916904" cy="52322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pic>
        <p:nvPicPr>
          <p:cNvPr id="19" name="Graphic 18" descr="Male profile with solid fill">
            <a:extLst>
              <a:ext uri="{FF2B5EF4-FFF2-40B4-BE49-F238E27FC236}">
                <a16:creationId xmlns:a16="http://schemas.microsoft.com/office/drawing/2014/main" id="{91ABA562-7033-79C2-2B0C-0331184970D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3129" y="5171408"/>
            <a:ext cx="914400" cy="914400"/>
          </a:xfrm>
          <a:prstGeom prst="rect">
            <a:avLst/>
          </a:prstGeom>
        </p:spPr>
      </p:pic>
      <p:sp>
        <p:nvSpPr>
          <p:cNvPr id="20" name="TextBox 19">
            <a:extLst>
              <a:ext uri="{FF2B5EF4-FFF2-40B4-BE49-F238E27FC236}">
                <a16:creationId xmlns:a16="http://schemas.microsoft.com/office/drawing/2014/main" id="{3CABFEC7-7C04-87D7-D6D9-6EA94B7AA44F}"/>
              </a:ext>
            </a:extLst>
          </p:cNvPr>
          <p:cNvSpPr txBox="1"/>
          <p:nvPr/>
        </p:nvSpPr>
        <p:spPr>
          <a:xfrm>
            <a:off x="9064975" y="6246912"/>
            <a:ext cx="3410614" cy="523220"/>
          </a:xfrm>
          <a:prstGeom prst="rect">
            <a:avLst/>
          </a:prstGeom>
          <a:noFill/>
        </p:spPr>
        <p:txBody>
          <a:bodyPr wrap="none" rtlCol="0">
            <a:spAutoFit/>
          </a:bodyPr>
          <a:lstStyle/>
          <a:p>
            <a:r>
              <a:rPr lang="en-US" sz="2800" dirty="0">
                <a:latin typeface="Cambria" panose="02040503050406030204" pitchFamily="18" charset="0"/>
                <a:hlinkClick r:id="rId11">
                  <a:extLst>
                    <a:ext uri="{A12FA001-AC4F-418D-AE19-62706E023703}">
                      <ahyp:hlinkClr xmlns:ahyp="http://schemas.microsoft.com/office/drawing/2018/hyperlinkcolor" val="tx"/>
                    </a:ext>
                  </a:extLst>
                </a:hlinkClick>
              </a:rPr>
              <a:t>Raj Pravin Rajendran</a:t>
            </a:r>
            <a:endParaRPr lang="en-US" sz="2800" dirty="0">
              <a:latin typeface="Cambria" panose="02040503050406030204" pitchFamily="18" charset="0"/>
            </a:endParaRPr>
          </a:p>
        </p:txBody>
      </p:sp>
      <p:sp>
        <p:nvSpPr>
          <p:cNvPr id="23" name="TextBox 22">
            <a:extLst>
              <a:ext uri="{FF2B5EF4-FFF2-40B4-BE49-F238E27FC236}">
                <a16:creationId xmlns:a16="http://schemas.microsoft.com/office/drawing/2014/main" id="{11DB9793-B95C-0CF5-4D61-FBC67E68A469}"/>
              </a:ext>
            </a:extLst>
          </p:cNvPr>
          <p:cNvSpPr txBox="1"/>
          <p:nvPr/>
        </p:nvSpPr>
        <p:spPr>
          <a:xfrm>
            <a:off x="9414876" y="5352832"/>
            <a:ext cx="1526572" cy="523220"/>
          </a:xfrm>
          <a:prstGeom prst="rect">
            <a:avLst/>
          </a:prstGeom>
          <a:noFill/>
        </p:spPr>
        <p:txBody>
          <a:bodyPr wrap="none" rtlCol="0">
            <a:spAutoFit/>
          </a:bodyPr>
          <a:lstStyle/>
          <a:p>
            <a:r>
              <a:rPr lang="en-US" sz="2800" dirty="0">
                <a:latin typeface="Cambria" panose="02040503050406030204" pitchFamily="18" charset="0"/>
                <a:hlinkClick r:id="rId12">
                  <a:extLst>
                    <a:ext uri="{A12FA001-AC4F-418D-AE19-62706E023703}">
                      <ahyp:hlinkClr xmlns:ahyp="http://schemas.microsoft.com/office/drawing/2018/hyperlinkcolor" val="tx"/>
                    </a:ext>
                  </a:extLst>
                </a:hlinkClick>
              </a:rPr>
              <a:t>Portfolio</a:t>
            </a:r>
            <a:endParaRPr lang="en-US" sz="2800" dirty="0">
              <a:latin typeface="Cambria" panose="02040503050406030204" pitchFamily="18" charset="0"/>
            </a:endParaRPr>
          </a:p>
        </p:txBody>
      </p:sp>
      <p:sp>
        <p:nvSpPr>
          <p:cNvPr id="24" name="TextBox 23">
            <a:extLst>
              <a:ext uri="{FF2B5EF4-FFF2-40B4-BE49-F238E27FC236}">
                <a16:creationId xmlns:a16="http://schemas.microsoft.com/office/drawing/2014/main" id="{F721F713-6EF8-B707-2A21-D492AECBC216}"/>
              </a:ext>
            </a:extLst>
          </p:cNvPr>
          <p:cNvSpPr txBox="1"/>
          <p:nvPr/>
        </p:nvSpPr>
        <p:spPr>
          <a:xfrm>
            <a:off x="9601658" y="7389407"/>
            <a:ext cx="1346844" cy="523220"/>
          </a:xfrm>
          <a:prstGeom prst="rect">
            <a:avLst/>
          </a:prstGeom>
          <a:noFill/>
        </p:spPr>
        <p:txBody>
          <a:bodyPr wrap="none" rtlCol="0">
            <a:spAutoFit/>
          </a:bodyPr>
          <a:lstStyle/>
          <a:p>
            <a:r>
              <a:rPr lang="en-US" sz="2800" dirty="0">
                <a:latin typeface="Cambria" panose="02040503050406030204" pitchFamily="18" charset="0"/>
                <a:hlinkClick r:id="rId13">
                  <a:extLst>
                    <a:ext uri="{A12FA001-AC4F-418D-AE19-62706E023703}">
                      <ahyp:hlinkClr xmlns:ahyp="http://schemas.microsoft.com/office/drawing/2018/hyperlinkcolor" val="tx"/>
                    </a:ext>
                  </a:extLst>
                </a:hlinkClick>
              </a:rPr>
              <a:t>Git Hub</a:t>
            </a:r>
            <a:endParaRPr lang="en-US" sz="2800" dirty="0">
              <a:latin typeface="Cambria" panose="02040503050406030204" pitchFamily="18" charset="0"/>
            </a:endParaRPr>
          </a:p>
        </p:txBody>
      </p:sp>
      <p:sp>
        <p:nvSpPr>
          <p:cNvPr id="25" name="TextBox 24">
            <a:extLst>
              <a:ext uri="{FF2B5EF4-FFF2-40B4-BE49-F238E27FC236}">
                <a16:creationId xmlns:a16="http://schemas.microsoft.com/office/drawing/2014/main" id="{EACF9FB9-02A5-48DC-9CDB-5DE73F1DAA6D}"/>
              </a:ext>
            </a:extLst>
          </p:cNvPr>
          <p:cNvSpPr txBox="1"/>
          <p:nvPr/>
        </p:nvSpPr>
        <p:spPr>
          <a:xfrm>
            <a:off x="7441419" y="3311004"/>
            <a:ext cx="7257371" cy="523220"/>
          </a:xfrm>
          <a:prstGeom prst="rect">
            <a:avLst/>
          </a:prstGeom>
          <a:noFill/>
        </p:spPr>
        <p:txBody>
          <a:bodyPr wrap="none" rtlCol="0">
            <a:spAutoFit/>
          </a:bodyPr>
          <a:lstStyle/>
          <a:p>
            <a:r>
              <a:rPr lang="en-US" sz="2800" dirty="0">
                <a:latin typeface="Cambria" panose="02040503050406030204" pitchFamily="18" charset="0"/>
              </a:rPr>
              <a:t>Business Intelligence Analyst at Liberty Global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D9032F4-3131-1D5E-D6B5-41F33DED3CDA}"/>
              </a:ext>
            </a:extLst>
          </p:cNvPr>
          <p:cNvSpPr/>
          <p:nvPr/>
        </p:nvSpPr>
        <p:spPr>
          <a:xfrm>
            <a:off x="704850" y="3626769"/>
            <a:ext cx="4184014" cy="4184014"/>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Cambria" panose="02040503050406030204" pitchFamily="18" charset="0"/>
            </a:endParaRPr>
          </a:p>
        </p:txBody>
      </p:sp>
      <p:sp>
        <p:nvSpPr>
          <p:cNvPr id="4" name="Rectangle 3">
            <a:extLst>
              <a:ext uri="{FF2B5EF4-FFF2-40B4-BE49-F238E27FC236}">
                <a16:creationId xmlns:a16="http://schemas.microsoft.com/office/drawing/2014/main" id="{DA11E8C3-C3DA-BD22-E5D8-384B1F4E3B6D}"/>
              </a:ext>
            </a:extLst>
          </p:cNvPr>
          <p:cNvSpPr/>
          <p:nvPr/>
        </p:nvSpPr>
        <p:spPr>
          <a:xfrm>
            <a:off x="6972095" y="2960769"/>
            <a:ext cx="5800988" cy="1795438"/>
          </a:xfrm>
          <a:prstGeom prst="rect">
            <a:avLst/>
          </a:prstGeom>
          <a:solidFill>
            <a:schemeClr val="accent4"/>
          </a:solidFill>
          <a:ln>
            <a:no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Cambria" panose="02040503050406030204" pitchFamily="18" charset="0"/>
            </a:endParaRPr>
          </a:p>
        </p:txBody>
      </p:sp>
      <p:sp>
        <p:nvSpPr>
          <p:cNvPr id="5" name="Rectangle 4">
            <a:extLst>
              <a:ext uri="{FF2B5EF4-FFF2-40B4-BE49-F238E27FC236}">
                <a16:creationId xmlns:a16="http://schemas.microsoft.com/office/drawing/2014/main" id="{F6502101-A846-6059-ED24-810075A7B1D9}"/>
              </a:ext>
            </a:extLst>
          </p:cNvPr>
          <p:cNvSpPr/>
          <p:nvPr/>
        </p:nvSpPr>
        <p:spPr>
          <a:xfrm>
            <a:off x="6972095" y="5068846"/>
            <a:ext cx="5800987" cy="1714342"/>
          </a:xfrm>
          <a:prstGeom prst="rect">
            <a:avLst/>
          </a:prstGeom>
          <a:solidFill>
            <a:schemeClr val="tx2"/>
          </a:solidFill>
          <a:ln>
            <a:no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Cambria" panose="02040503050406030204" pitchFamily="18" charset="0"/>
            </a:endParaRPr>
          </a:p>
        </p:txBody>
      </p:sp>
      <p:cxnSp>
        <p:nvCxnSpPr>
          <p:cNvPr id="6" name="Straight Connector 5">
            <a:extLst>
              <a:ext uri="{FF2B5EF4-FFF2-40B4-BE49-F238E27FC236}">
                <a16:creationId xmlns:a16="http://schemas.microsoft.com/office/drawing/2014/main" id="{28AB0187-934D-3730-3FC7-26F1C8262E7B}"/>
              </a:ext>
            </a:extLst>
          </p:cNvPr>
          <p:cNvCxnSpPr>
            <a:cxnSpLocks/>
            <a:endCxn id="57" idx="0"/>
          </p:cNvCxnSpPr>
          <p:nvPr/>
        </p:nvCxnSpPr>
        <p:spPr>
          <a:xfrm flipH="1">
            <a:off x="2796857" y="3626769"/>
            <a:ext cx="4165602" cy="0"/>
          </a:xfrm>
          <a:prstGeom prst="line">
            <a:avLst/>
          </a:prstGeom>
          <a:ln w="19050">
            <a:solidFill>
              <a:schemeClr val="bg1">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702F83-6576-3E90-DB14-C9CAA8438D51}"/>
              </a:ext>
            </a:extLst>
          </p:cNvPr>
          <p:cNvCxnSpPr>
            <a:cxnSpLocks/>
            <a:stCxn id="21" idx="1"/>
            <a:endCxn id="57" idx="4"/>
          </p:cNvCxnSpPr>
          <p:nvPr/>
        </p:nvCxnSpPr>
        <p:spPr>
          <a:xfrm flipH="1" flipV="1">
            <a:off x="2796857" y="7810783"/>
            <a:ext cx="4165602" cy="14626"/>
          </a:xfrm>
          <a:prstGeom prst="line">
            <a:avLst/>
          </a:prstGeom>
          <a:ln w="19050">
            <a:solidFill>
              <a:schemeClr val="bg1">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E0B6C4-8028-5133-EF29-7E714CFF7106}"/>
              </a:ext>
            </a:extLst>
          </p:cNvPr>
          <p:cNvCxnSpPr>
            <a:cxnSpLocks/>
            <a:stCxn id="5" idx="1"/>
          </p:cNvCxnSpPr>
          <p:nvPr/>
        </p:nvCxnSpPr>
        <p:spPr>
          <a:xfrm flipH="1" flipV="1">
            <a:off x="4888864" y="5917214"/>
            <a:ext cx="2083231" cy="8803"/>
          </a:xfrm>
          <a:prstGeom prst="line">
            <a:avLst/>
          </a:prstGeom>
          <a:ln w="19050">
            <a:solidFill>
              <a:schemeClr val="bg1">
                <a:lumMod val="7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8A6AA1-8BF8-26DE-EDCE-861F1689C1F7}"/>
              </a:ext>
            </a:extLst>
          </p:cNvPr>
          <p:cNvSpPr txBox="1"/>
          <p:nvPr/>
        </p:nvSpPr>
        <p:spPr>
          <a:xfrm>
            <a:off x="1627763" y="4826147"/>
            <a:ext cx="457176" cy="369332"/>
          </a:xfrm>
          <a:prstGeom prst="rect">
            <a:avLst/>
          </a:prstGeom>
          <a:noFill/>
        </p:spPr>
        <p:txBody>
          <a:bodyPr wrap="none" rtlCol="0">
            <a:spAutoFit/>
          </a:bodyPr>
          <a:lstStyle/>
          <a:p>
            <a:r>
              <a:rPr lang="en-US" b="1" dirty="0">
                <a:solidFill>
                  <a:schemeClr val="bg1"/>
                </a:solidFill>
                <a:latin typeface="Cambria" panose="02040503050406030204" pitchFamily="18" charset="0"/>
              </a:rPr>
              <a:t>01</a:t>
            </a:r>
            <a:endParaRPr lang="en-IN" b="1" dirty="0">
              <a:solidFill>
                <a:schemeClr val="bg1"/>
              </a:solidFill>
              <a:latin typeface="Cambria" panose="02040503050406030204" pitchFamily="18" charset="0"/>
            </a:endParaRPr>
          </a:p>
        </p:txBody>
      </p:sp>
      <p:sp>
        <p:nvSpPr>
          <p:cNvPr id="10" name="TextBox 9">
            <a:extLst>
              <a:ext uri="{FF2B5EF4-FFF2-40B4-BE49-F238E27FC236}">
                <a16:creationId xmlns:a16="http://schemas.microsoft.com/office/drawing/2014/main" id="{000E2F32-9B35-96F6-E68F-6DAD29EEF0F8}"/>
              </a:ext>
            </a:extLst>
          </p:cNvPr>
          <p:cNvSpPr txBox="1"/>
          <p:nvPr/>
        </p:nvSpPr>
        <p:spPr>
          <a:xfrm>
            <a:off x="3528281" y="5005441"/>
            <a:ext cx="457176" cy="369332"/>
          </a:xfrm>
          <a:prstGeom prst="rect">
            <a:avLst/>
          </a:prstGeom>
          <a:noFill/>
        </p:spPr>
        <p:txBody>
          <a:bodyPr wrap="none" rtlCol="0">
            <a:spAutoFit/>
          </a:bodyPr>
          <a:lstStyle/>
          <a:p>
            <a:r>
              <a:rPr lang="en-US" b="1" dirty="0">
                <a:solidFill>
                  <a:schemeClr val="bg1"/>
                </a:solidFill>
                <a:latin typeface="Cambria" panose="02040503050406030204" pitchFamily="18" charset="0"/>
              </a:rPr>
              <a:t>02</a:t>
            </a:r>
            <a:endParaRPr lang="en-IN" b="1" dirty="0">
              <a:solidFill>
                <a:schemeClr val="bg1"/>
              </a:solidFill>
              <a:latin typeface="Cambria" panose="02040503050406030204" pitchFamily="18" charset="0"/>
            </a:endParaRPr>
          </a:p>
        </p:txBody>
      </p:sp>
      <p:sp>
        <p:nvSpPr>
          <p:cNvPr id="12" name="Rectangle 11">
            <a:extLst>
              <a:ext uri="{FF2B5EF4-FFF2-40B4-BE49-F238E27FC236}">
                <a16:creationId xmlns:a16="http://schemas.microsoft.com/office/drawing/2014/main" id="{85412E36-2DA4-CD10-E0F2-CB78D0E84543}"/>
              </a:ext>
            </a:extLst>
          </p:cNvPr>
          <p:cNvSpPr/>
          <p:nvPr/>
        </p:nvSpPr>
        <p:spPr>
          <a:xfrm>
            <a:off x="8231678" y="3518284"/>
            <a:ext cx="4165592" cy="646331"/>
          </a:xfrm>
          <a:prstGeom prst="rect">
            <a:avLst/>
          </a:prstGeom>
        </p:spPr>
        <p:txBody>
          <a:bodyPr wrap="square" lIns="0" tIns="0" rIns="0" bIns="0" anchor="ctr">
            <a:spAutoFit/>
          </a:bodyPr>
          <a:lstStyle/>
          <a:p>
            <a:r>
              <a:rPr lang="en-IN" sz="1400" dirty="0">
                <a:solidFill>
                  <a:schemeClr val="bg1"/>
                </a:solidFill>
              </a:rPr>
              <a:t>The dataset provides detailed usage data for </a:t>
            </a:r>
            <a:r>
              <a:rPr lang="en-IN" sz="1400" dirty="0" err="1">
                <a:solidFill>
                  <a:schemeClr val="bg1"/>
                </a:solidFill>
              </a:rPr>
              <a:t>Toniebox</a:t>
            </a:r>
            <a:r>
              <a:rPr lang="en-IN" sz="1400" dirty="0">
                <a:solidFill>
                  <a:schemeClr val="bg1"/>
                </a:solidFill>
              </a:rPr>
              <a:t> devices, including play duration, play times, and activation details for various Tonie figures.</a:t>
            </a:r>
            <a:endParaRPr lang="en-US" sz="1400" b="1" dirty="0">
              <a:solidFill>
                <a:schemeClr val="bg1"/>
              </a:solidFill>
              <a:latin typeface="Cambria" panose="02040503050406030204" pitchFamily="18" charset="0"/>
            </a:endParaRPr>
          </a:p>
        </p:txBody>
      </p:sp>
      <p:sp>
        <p:nvSpPr>
          <p:cNvPr id="14" name="TextBox 13">
            <a:extLst>
              <a:ext uri="{FF2B5EF4-FFF2-40B4-BE49-F238E27FC236}">
                <a16:creationId xmlns:a16="http://schemas.microsoft.com/office/drawing/2014/main" id="{015A2706-141D-3017-7199-CF283C8A8F51}"/>
              </a:ext>
            </a:extLst>
          </p:cNvPr>
          <p:cNvSpPr txBox="1"/>
          <p:nvPr/>
        </p:nvSpPr>
        <p:spPr>
          <a:xfrm>
            <a:off x="3441783" y="5917214"/>
            <a:ext cx="957776" cy="286232"/>
          </a:xfrm>
          <a:prstGeom prst="rect">
            <a:avLst/>
          </a:prstGeom>
          <a:noFill/>
        </p:spPr>
        <p:txBody>
          <a:bodyPr wrap="square" rtlCol="0">
            <a:spAutoFit/>
          </a:bodyPr>
          <a:lstStyle/>
          <a:p>
            <a:pPr>
              <a:lnSpc>
                <a:spcPct val="90000"/>
              </a:lnSpc>
            </a:pPr>
            <a:r>
              <a:rPr lang="en-US" sz="1400" b="1" dirty="0">
                <a:solidFill>
                  <a:schemeClr val="bg1"/>
                </a:solidFill>
                <a:latin typeface="Cambria" panose="02040503050406030204" pitchFamily="18" charset="0"/>
              </a:rPr>
              <a:t>Installs</a:t>
            </a:r>
            <a:endParaRPr lang="en-IN" sz="1400" b="1" dirty="0">
              <a:solidFill>
                <a:schemeClr val="bg1"/>
              </a:solidFill>
              <a:latin typeface="Cambria" panose="02040503050406030204" pitchFamily="18" charset="0"/>
              <a:ea typeface="Open Sans" panose="020B0606030504020204" pitchFamily="34" charset="0"/>
              <a:cs typeface="Open Sans" panose="020B0606030504020204" pitchFamily="34" charset="0"/>
            </a:endParaRPr>
          </a:p>
        </p:txBody>
      </p:sp>
      <p:grpSp>
        <p:nvGrpSpPr>
          <p:cNvPr id="16" name="Group 15">
            <a:extLst>
              <a:ext uri="{FF2B5EF4-FFF2-40B4-BE49-F238E27FC236}">
                <a16:creationId xmlns:a16="http://schemas.microsoft.com/office/drawing/2014/main" id="{354558BF-E603-6B64-403B-7221F5E9591C}"/>
              </a:ext>
            </a:extLst>
          </p:cNvPr>
          <p:cNvGrpSpPr/>
          <p:nvPr/>
        </p:nvGrpSpPr>
        <p:grpSpPr>
          <a:xfrm>
            <a:off x="7316551" y="5680924"/>
            <a:ext cx="710850" cy="458102"/>
            <a:chOff x="5110163" y="7618413"/>
            <a:chExt cx="2289175" cy="2071688"/>
          </a:xfrm>
          <a:solidFill>
            <a:schemeClr val="bg1"/>
          </a:solidFill>
        </p:grpSpPr>
        <p:sp>
          <p:nvSpPr>
            <p:cNvPr id="47" name="Freeform 12">
              <a:extLst>
                <a:ext uri="{FF2B5EF4-FFF2-40B4-BE49-F238E27FC236}">
                  <a16:creationId xmlns:a16="http://schemas.microsoft.com/office/drawing/2014/main" id="{976C24BC-8CC7-ACEA-B421-DFB17440F113}"/>
                </a:ext>
              </a:extLst>
            </p:cNvPr>
            <p:cNvSpPr>
              <a:spLocks noEditPoints="1"/>
            </p:cNvSpPr>
            <p:nvPr/>
          </p:nvSpPr>
          <p:spPr bwMode="auto">
            <a:xfrm>
              <a:off x="5110163" y="7618413"/>
              <a:ext cx="2289175" cy="2071688"/>
            </a:xfrm>
            <a:custGeom>
              <a:avLst/>
              <a:gdLst>
                <a:gd name="T0" fmla="*/ 2129 w 2381"/>
                <a:gd name="T1" fmla="*/ 0 h 2153"/>
                <a:gd name="T2" fmla="*/ 252 w 2381"/>
                <a:gd name="T3" fmla="*/ 0 h 2153"/>
                <a:gd name="T4" fmla="*/ 0 w 2381"/>
                <a:gd name="T5" fmla="*/ 252 h 2153"/>
                <a:gd name="T6" fmla="*/ 0 w 2381"/>
                <a:gd name="T7" fmla="*/ 1283 h 2153"/>
                <a:gd name="T8" fmla="*/ 0 w 2381"/>
                <a:gd name="T9" fmla="*/ 1443 h 2153"/>
                <a:gd name="T10" fmla="*/ 252 w 2381"/>
                <a:gd name="T11" fmla="*/ 1695 h 2153"/>
                <a:gd name="T12" fmla="*/ 860 w 2381"/>
                <a:gd name="T13" fmla="*/ 1695 h 2153"/>
                <a:gd name="T14" fmla="*/ 787 w 2381"/>
                <a:gd name="T15" fmla="*/ 2061 h 2153"/>
                <a:gd name="T16" fmla="*/ 550 w 2381"/>
                <a:gd name="T17" fmla="*/ 2061 h 2153"/>
                <a:gd name="T18" fmla="*/ 504 w 2381"/>
                <a:gd name="T19" fmla="*/ 2107 h 2153"/>
                <a:gd name="T20" fmla="*/ 550 w 2381"/>
                <a:gd name="T21" fmla="*/ 2153 h 2153"/>
                <a:gd name="T22" fmla="*/ 1832 w 2381"/>
                <a:gd name="T23" fmla="*/ 2153 h 2153"/>
                <a:gd name="T24" fmla="*/ 1878 w 2381"/>
                <a:gd name="T25" fmla="*/ 2107 h 2153"/>
                <a:gd name="T26" fmla="*/ 1832 w 2381"/>
                <a:gd name="T27" fmla="*/ 2061 h 2153"/>
                <a:gd name="T28" fmla="*/ 1595 w 2381"/>
                <a:gd name="T29" fmla="*/ 2061 h 2153"/>
                <a:gd name="T30" fmla="*/ 1521 w 2381"/>
                <a:gd name="T31" fmla="*/ 1695 h 2153"/>
                <a:gd name="T32" fmla="*/ 2129 w 2381"/>
                <a:gd name="T33" fmla="*/ 1695 h 2153"/>
                <a:gd name="T34" fmla="*/ 2381 w 2381"/>
                <a:gd name="T35" fmla="*/ 1443 h 2153"/>
                <a:gd name="T36" fmla="*/ 2381 w 2381"/>
                <a:gd name="T37" fmla="*/ 1283 h 2153"/>
                <a:gd name="T38" fmla="*/ 2381 w 2381"/>
                <a:gd name="T39" fmla="*/ 252 h 2153"/>
                <a:gd name="T40" fmla="*/ 2129 w 2381"/>
                <a:gd name="T41" fmla="*/ 0 h 2153"/>
                <a:gd name="T42" fmla="*/ 880 w 2381"/>
                <a:gd name="T43" fmla="*/ 2061 h 2153"/>
                <a:gd name="T44" fmla="*/ 954 w 2381"/>
                <a:gd name="T45" fmla="*/ 1695 h 2153"/>
                <a:gd name="T46" fmla="*/ 1428 w 2381"/>
                <a:gd name="T47" fmla="*/ 1695 h 2153"/>
                <a:gd name="T48" fmla="*/ 1501 w 2381"/>
                <a:gd name="T49" fmla="*/ 2061 h 2153"/>
                <a:gd name="T50" fmla="*/ 880 w 2381"/>
                <a:gd name="T51" fmla="*/ 2061 h 2153"/>
                <a:gd name="T52" fmla="*/ 2290 w 2381"/>
                <a:gd name="T53" fmla="*/ 1443 h 2153"/>
                <a:gd name="T54" fmla="*/ 2129 w 2381"/>
                <a:gd name="T55" fmla="*/ 1603 h 2153"/>
                <a:gd name="T56" fmla="*/ 252 w 2381"/>
                <a:gd name="T57" fmla="*/ 1603 h 2153"/>
                <a:gd name="T58" fmla="*/ 92 w 2381"/>
                <a:gd name="T59" fmla="*/ 1443 h 2153"/>
                <a:gd name="T60" fmla="*/ 92 w 2381"/>
                <a:gd name="T61" fmla="*/ 1328 h 2153"/>
                <a:gd name="T62" fmla="*/ 2290 w 2381"/>
                <a:gd name="T63" fmla="*/ 1328 h 2153"/>
                <a:gd name="T64" fmla="*/ 2290 w 2381"/>
                <a:gd name="T65" fmla="*/ 1443 h 2153"/>
                <a:gd name="T66" fmla="*/ 2290 w 2381"/>
                <a:gd name="T67" fmla="*/ 1237 h 2153"/>
                <a:gd name="T68" fmla="*/ 92 w 2381"/>
                <a:gd name="T69" fmla="*/ 1237 h 2153"/>
                <a:gd name="T70" fmla="*/ 92 w 2381"/>
                <a:gd name="T71" fmla="*/ 1145 h 2153"/>
                <a:gd name="T72" fmla="*/ 367 w 2381"/>
                <a:gd name="T73" fmla="*/ 1145 h 2153"/>
                <a:gd name="T74" fmla="*/ 412 w 2381"/>
                <a:gd name="T75" fmla="*/ 1099 h 2153"/>
                <a:gd name="T76" fmla="*/ 367 w 2381"/>
                <a:gd name="T77" fmla="*/ 1054 h 2153"/>
                <a:gd name="T78" fmla="*/ 92 w 2381"/>
                <a:gd name="T79" fmla="*/ 1054 h 2153"/>
                <a:gd name="T80" fmla="*/ 92 w 2381"/>
                <a:gd name="T81" fmla="*/ 252 h 2153"/>
                <a:gd name="T82" fmla="*/ 252 w 2381"/>
                <a:gd name="T83" fmla="*/ 92 h 2153"/>
                <a:gd name="T84" fmla="*/ 2129 w 2381"/>
                <a:gd name="T85" fmla="*/ 92 h 2153"/>
                <a:gd name="T86" fmla="*/ 2290 w 2381"/>
                <a:gd name="T87" fmla="*/ 252 h 2153"/>
                <a:gd name="T88" fmla="*/ 2290 w 2381"/>
                <a:gd name="T89" fmla="*/ 1237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1" h="2153">
                  <a:moveTo>
                    <a:pt x="2129" y="0"/>
                  </a:moveTo>
                  <a:cubicBezTo>
                    <a:pt x="252" y="0"/>
                    <a:pt x="252" y="0"/>
                    <a:pt x="252" y="0"/>
                  </a:cubicBezTo>
                  <a:cubicBezTo>
                    <a:pt x="113" y="0"/>
                    <a:pt x="0" y="113"/>
                    <a:pt x="0" y="252"/>
                  </a:cubicBezTo>
                  <a:cubicBezTo>
                    <a:pt x="0" y="1283"/>
                    <a:pt x="0" y="1283"/>
                    <a:pt x="0" y="1283"/>
                  </a:cubicBezTo>
                  <a:cubicBezTo>
                    <a:pt x="0" y="1443"/>
                    <a:pt x="0" y="1443"/>
                    <a:pt x="0" y="1443"/>
                  </a:cubicBezTo>
                  <a:cubicBezTo>
                    <a:pt x="0" y="1582"/>
                    <a:pt x="113" y="1695"/>
                    <a:pt x="252" y="1695"/>
                  </a:cubicBezTo>
                  <a:cubicBezTo>
                    <a:pt x="860" y="1695"/>
                    <a:pt x="860" y="1695"/>
                    <a:pt x="860" y="1695"/>
                  </a:cubicBezTo>
                  <a:cubicBezTo>
                    <a:pt x="787" y="2061"/>
                    <a:pt x="787" y="2061"/>
                    <a:pt x="787" y="2061"/>
                  </a:cubicBezTo>
                  <a:cubicBezTo>
                    <a:pt x="550" y="2061"/>
                    <a:pt x="550" y="2061"/>
                    <a:pt x="550" y="2061"/>
                  </a:cubicBezTo>
                  <a:cubicBezTo>
                    <a:pt x="524" y="2061"/>
                    <a:pt x="504" y="2082"/>
                    <a:pt x="504" y="2107"/>
                  </a:cubicBezTo>
                  <a:cubicBezTo>
                    <a:pt x="504" y="2132"/>
                    <a:pt x="524" y="2153"/>
                    <a:pt x="550" y="2153"/>
                  </a:cubicBezTo>
                  <a:cubicBezTo>
                    <a:pt x="1832" y="2153"/>
                    <a:pt x="1832" y="2153"/>
                    <a:pt x="1832" y="2153"/>
                  </a:cubicBezTo>
                  <a:cubicBezTo>
                    <a:pt x="1857" y="2153"/>
                    <a:pt x="1878" y="2132"/>
                    <a:pt x="1878" y="2107"/>
                  </a:cubicBezTo>
                  <a:cubicBezTo>
                    <a:pt x="1878" y="2082"/>
                    <a:pt x="1857" y="2061"/>
                    <a:pt x="1832" y="2061"/>
                  </a:cubicBezTo>
                  <a:cubicBezTo>
                    <a:pt x="1595" y="2061"/>
                    <a:pt x="1595" y="2061"/>
                    <a:pt x="1595" y="2061"/>
                  </a:cubicBezTo>
                  <a:cubicBezTo>
                    <a:pt x="1521" y="1695"/>
                    <a:pt x="1521" y="1695"/>
                    <a:pt x="1521" y="1695"/>
                  </a:cubicBezTo>
                  <a:cubicBezTo>
                    <a:pt x="2129" y="1695"/>
                    <a:pt x="2129" y="1695"/>
                    <a:pt x="2129" y="1695"/>
                  </a:cubicBezTo>
                  <a:cubicBezTo>
                    <a:pt x="2268" y="1695"/>
                    <a:pt x="2381" y="1582"/>
                    <a:pt x="2381" y="1443"/>
                  </a:cubicBezTo>
                  <a:cubicBezTo>
                    <a:pt x="2381" y="1283"/>
                    <a:pt x="2381" y="1283"/>
                    <a:pt x="2381" y="1283"/>
                  </a:cubicBezTo>
                  <a:cubicBezTo>
                    <a:pt x="2381" y="252"/>
                    <a:pt x="2381" y="252"/>
                    <a:pt x="2381" y="252"/>
                  </a:cubicBezTo>
                  <a:cubicBezTo>
                    <a:pt x="2381" y="113"/>
                    <a:pt x="2268" y="0"/>
                    <a:pt x="2129" y="0"/>
                  </a:cubicBezTo>
                  <a:close/>
                  <a:moveTo>
                    <a:pt x="880" y="2061"/>
                  </a:moveTo>
                  <a:cubicBezTo>
                    <a:pt x="954" y="1695"/>
                    <a:pt x="954" y="1695"/>
                    <a:pt x="954" y="1695"/>
                  </a:cubicBezTo>
                  <a:cubicBezTo>
                    <a:pt x="1428" y="1695"/>
                    <a:pt x="1428" y="1695"/>
                    <a:pt x="1428" y="1695"/>
                  </a:cubicBezTo>
                  <a:cubicBezTo>
                    <a:pt x="1501" y="2061"/>
                    <a:pt x="1501" y="2061"/>
                    <a:pt x="1501" y="2061"/>
                  </a:cubicBezTo>
                  <a:cubicBezTo>
                    <a:pt x="880" y="2061"/>
                    <a:pt x="880" y="2061"/>
                    <a:pt x="880" y="2061"/>
                  </a:cubicBezTo>
                  <a:close/>
                  <a:moveTo>
                    <a:pt x="2290" y="1443"/>
                  </a:moveTo>
                  <a:cubicBezTo>
                    <a:pt x="2290" y="1531"/>
                    <a:pt x="2218" y="1603"/>
                    <a:pt x="2129" y="1603"/>
                  </a:cubicBezTo>
                  <a:cubicBezTo>
                    <a:pt x="252" y="1603"/>
                    <a:pt x="252" y="1603"/>
                    <a:pt x="252" y="1603"/>
                  </a:cubicBezTo>
                  <a:cubicBezTo>
                    <a:pt x="164" y="1603"/>
                    <a:pt x="92" y="1531"/>
                    <a:pt x="92" y="1443"/>
                  </a:cubicBezTo>
                  <a:cubicBezTo>
                    <a:pt x="92" y="1328"/>
                    <a:pt x="92" y="1328"/>
                    <a:pt x="92" y="1328"/>
                  </a:cubicBezTo>
                  <a:cubicBezTo>
                    <a:pt x="2290" y="1328"/>
                    <a:pt x="2290" y="1328"/>
                    <a:pt x="2290" y="1328"/>
                  </a:cubicBezTo>
                  <a:cubicBezTo>
                    <a:pt x="2290" y="1443"/>
                    <a:pt x="2290" y="1443"/>
                    <a:pt x="2290" y="1443"/>
                  </a:cubicBezTo>
                  <a:close/>
                  <a:moveTo>
                    <a:pt x="2290" y="1237"/>
                  </a:moveTo>
                  <a:cubicBezTo>
                    <a:pt x="92" y="1237"/>
                    <a:pt x="92" y="1237"/>
                    <a:pt x="92" y="1237"/>
                  </a:cubicBezTo>
                  <a:cubicBezTo>
                    <a:pt x="92" y="1145"/>
                    <a:pt x="92" y="1145"/>
                    <a:pt x="92" y="1145"/>
                  </a:cubicBezTo>
                  <a:cubicBezTo>
                    <a:pt x="367" y="1145"/>
                    <a:pt x="367" y="1145"/>
                    <a:pt x="367" y="1145"/>
                  </a:cubicBezTo>
                  <a:cubicBezTo>
                    <a:pt x="392" y="1145"/>
                    <a:pt x="412" y="1125"/>
                    <a:pt x="412" y="1099"/>
                  </a:cubicBezTo>
                  <a:cubicBezTo>
                    <a:pt x="412" y="1074"/>
                    <a:pt x="392" y="1054"/>
                    <a:pt x="367" y="1054"/>
                  </a:cubicBezTo>
                  <a:cubicBezTo>
                    <a:pt x="92" y="1054"/>
                    <a:pt x="92" y="1054"/>
                    <a:pt x="92" y="1054"/>
                  </a:cubicBezTo>
                  <a:cubicBezTo>
                    <a:pt x="92" y="252"/>
                    <a:pt x="92" y="252"/>
                    <a:pt x="92" y="252"/>
                  </a:cubicBezTo>
                  <a:cubicBezTo>
                    <a:pt x="92" y="164"/>
                    <a:pt x="164" y="92"/>
                    <a:pt x="252" y="92"/>
                  </a:cubicBezTo>
                  <a:cubicBezTo>
                    <a:pt x="2129" y="92"/>
                    <a:pt x="2129" y="92"/>
                    <a:pt x="2129" y="92"/>
                  </a:cubicBezTo>
                  <a:cubicBezTo>
                    <a:pt x="2218" y="92"/>
                    <a:pt x="2290" y="164"/>
                    <a:pt x="2290" y="252"/>
                  </a:cubicBezTo>
                  <a:cubicBezTo>
                    <a:pt x="2290" y="1237"/>
                    <a:pt x="2290" y="1237"/>
                    <a:pt x="2290" y="12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8" name="Oval 13">
              <a:extLst>
                <a:ext uri="{FF2B5EF4-FFF2-40B4-BE49-F238E27FC236}">
                  <a16:creationId xmlns:a16="http://schemas.microsoft.com/office/drawing/2014/main" id="{CEEDA4CF-282C-8322-4652-3D0B7C64A3DE}"/>
                </a:ext>
              </a:extLst>
            </p:cNvPr>
            <p:cNvSpPr>
              <a:spLocks noChangeArrowheads="1"/>
            </p:cNvSpPr>
            <p:nvPr/>
          </p:nvSpPr>
          <p:spPr bwMode="auto">
            <a:xfrm>
              <a:off x="6167438" y="8940800"/>
              <a:ext cx="174625" cy="17621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9" name="Freeform 14">
              <a:extLst>
                <a:ext uri="{FF2B5EF4-FFF2-40B4-BE49-F238E27FC236}">
                  <a16:creationId xmlns:a16="http://schemas.microsoft.com/office/drawing/2014/main" id="{64865435-0DD0-F32D-C3A8-89755B3AAA7F}"/>
                </a:ext>
              </a:extLst>
            </p:cNvPr>
            <p:cNvSpPr>
              <a:spLocks noEditPoints="1"/>
            </p:cNvSpPr>
            <p:nvPr/>
          </p:nvSpPr>
          <p:spPr bwMode="auto">
            <a:xfrm>
              <a:off x="6118225" y="8120063"/>
              <a:ext cx="514350" cy="511175"/>
            </a:xfrm>
            <a:custGeom>
              <a:avLst/>
              <a:gdLst>
                <a:gd name="T0" fmla="*/ 518 w 536"/>
                <a:gd name="T1" fmla="*/ 355 h 531"/>
                <a:gd name="T2" fmla="*/ 421 w 536"/>
                <a:gd name="T3" fmla="*/ 258 h 531"/>
                <a:gd name="T4" fmla="*/ 501 w 536"/>
                <a:gd name="T5" fmla="*/ 177 h 531"/>
                <a:gd name="T6" fmla="*/ 513 w 536"/>
                <a:gd name="T7" fmla="*/ 132 h 531"/>
                <a:gd name="T8" fmla="*/ 479 w 536"/>
                <a:gd name="T9" fmla="*/ 100 h 531"/>
                <a:gd name="T10" fmla="*/ 58 w 536"/>
                <a:gd name="T11" fmla="*/ 3 h 531"/>
                <a:gd name="T12" fmla="*/ 16 w 536"/>
                <a:gd name="T13" fmla="*/ 15 h 531"/>
                <a:gd name="T14" fmla="*/ 4 w 536"/>
                <a:gd name="T15" fmla="*/ 58 h 531"/>
                <a:gd name="T16" fmla="*/ 101 w 536"/>
                <a:gd name="T17" fmla="*/ 479 h 531"/>
                <a:gd name="T18" fmla="*/ 133 w 536"/>
                <a:gd name="T19" fmla="*/ 513 h 531"/>
                <a:gd name="T20" fmla="*/ 178 w 536"/>
                <a:gd name="T21" fmla="*/ 501 h 531"/>
                <a:gd name="T22" fmla="*/ 259 w 536"/>
                <a:gd name="T23" fmla="*/ 420 h 531"/>
                <a:gd name="T24" fmla="*/ 356 w 536"/>
                <a:gd name="T25" fmla="*/ 517 h 531"/>
                <a:gd name="T26" fmla="*/ 388 w 536"/>
                <a:gd name="T27" fmla="*/ 531 h 531"/>
                <a:gd name="T28" fmla="*/ 421 w 536"/>
                <a:gd name="T29" fmla="*/ 517 h 531"/>
                <a:gd name="T30" fmla="*/ 518 w 536"/>
                <a:gd name="T31" fmla="*/ 420 h 531"/>
                <a:gd name="T32" fmla="*/ 518 w 536"/>
                <a:gd name="T33" fmla="*/ 355 h 531"/>
                <a:gd name="T34" fmla="*/ 388 w 536"/>
                <a:gd name="T35" fmla="*/ 420 h 531"/>
                <a:gd name="T36" fmla="*/ 291 w 536"/>
                <a:gd name="T37" fmla="*/ 323 h 531"/>
                <a:gd name="T38" fmla="*/ 259 w 536"/>
                <a:gd name="T39" fmla="*/ 310 h 531"/>
                <a:gd name="T40" fmla="*/ 226 w 536"/>
                <a:gd name="T41" fmla="*/ 323 h 531"/>
                <a:gd name="T42" fmla="*/ 171 w 536"/>
                <a:gd name="T43" fmla="*/ 378 h 531"/>
                <a:gd name="T44" fmla="*/ 109 w 536"/>
                <a:gd name="T45" fmla="*/ 109 h 531"/>
                <a:gd name="T46" fmla="*/ 378 w 536"/>
                <a:gd name="T47" fmla="*/ 171 h 531"/>
                <a:gd name="T48" fmla="*/ 323 w 536"/>
                <a:gd name="T49" fmla="*/ 226 h 531"/>
                <a:gd name="T50" fmla="*/ 323 w 536"/>
                <a:gd name="T51" fmla="*/ 291 h 531"/>
                <a:gd name="T52" fmla="*/ 421 w 536"/>
                <a:gd name="T53" fmla="*/ 388 h 531"/>
                <a:gd name="T54" fmla="*/ 388 w 536"/>
                <a:gd name="T55" fmla="*/ 42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6" h="531">
                  <a:moveTo>
                    <a:pt x="518" y="355"/>
                  </a:moveTo>
                  <a:cubicBezTo>
                    <a:pt x="421" y="258"/>
                    <a:pt x="421" y="258"/>
                    <a:pt x="421" y="258"/>
                  </a:cubicBezTo>
                  <a:cubicBezTo>
                    <a:pt x="501" y="177"/>
                    <a:pt x="501" y="177"/>
                    <a:pt x="501" y="177"/>
                  </a:cubicBezTo>
                  <a:cubicBezTo>
                    <a:pt x="513" y="166"/>
                    <a:pt x="518" y="148"/>
                    <a:pt x="513" y="132"/>
                  </a:cubicBezTo>
                  <a:cubicBezTo>
                    <a:pt x="509" y="116"/>
                    <a:pt x="496" y="104"/>
                    <a:pt x="479" y="100"/>
                  </a:cubicBezTo>
                  <a:cubicBezTo>
                    <a:pt x="58" y="3"/>
                    <a:pt x="58" y="3"/>
                    <a:pt x="58" y="3"/>
                  </a:cubicBezTo>
                  <a:cubicBezTo>
                    <a:pt x="43" y="0"/>
                    <a:pt x="27" y="4"/>
                    <a:pt x="16" y="15"/>
                  </a:cubicBezTo>
                  <a:cubicBezTo>
                    <a:pt x="5" y="27"/>
                    <a:pt x="0" y="43"/>
                    <a:pt x="4" y="58"/>
                  </a:cubicBezTo>
                  <a:cubicBezTo>
                    <a:pt x="101" y="479"/>
                    <a:pt x="101" y="479"/>
                    <a:pt x="101" y="479"/>
                  </a:cubicBezTo>
                  <a:cubicBezTo>
                    <a:pt x="104" y="495"/>
                    <a:pt x="117" y="508"/>
                    <a:pt x="133" y="513"/>
                  </a:cubicBezTo>
                  <a:cubicBezTo>
                    <a:pt x="149" y="517"/>
                    <a:pt x="166" y="513"/>
                    <a:pt x="178" y="501"/>
                  </a:cubicBezTo>
                  <a:cubicBezTo>
                    <a:pt x="259" y="420"/>
                    <a:pt x="259" y="420"/>
                    <a:pt x="259" y="420"/>
                  </a:cubicBezTo>
                  <a:cubicBezTo>
                    <a:pt x="356" y="517"/>
                    <a:pt x="356" y="517"/>
                    <a:pt x="356" y="517"/>
                  </a:cubicBezTo>
                  <a:cubicBezTo>
                    <a:pt x="365" y="526"/>
                    <a:pt x="376" y="531"/>
                    <a:pt x="388" y="531"/>
                  </a:cubicBezTo>
                  <a:cubicBezTo>
                    <a:pt x="400" y="531"/>
                    <a:pt x="412" y="526"/>
                    <a:pt x="421" y="517"/>
                  </a:cubicBezTo>
                  <a:cubicBezTo>
                    <a:pt x="518" y="420"/>
                    <a:pt x="518" y="420"/>
                    <a:pt x="518" y="420"/>
                  </a:cubicBezTo>
                  <a:cubicBezTo>
                    <a:pt x="536" y="402"/>
                    <a:pt x="536" y="373"/>
                    <a:pt x="518" y="355"/>
                  </a:cubicBezTo>
                  <a:close/>
                  <a:moveTo>
                    <a:pt x="388" y="420"/>
                  </a:moveTo>
                  <a:cubicBezTo>
                    <a:pt x="291" y="323"/>
                    <a:pt x="291" y="323"/>
                    <a:pt x="291" y="323"/>
                  </a:cubicBezTo>
                  <a:cubicBezTo>
                    <a:pt x="282" y="314"/>
                    <a:pt x="270" y="310"/>
                    <a:pt x="259" y="310"/>
                  </a:cubicBezTo>
                  <a:cubicBezTo>
                    <a:pt x="247" y="310"/>
                    <a:pt x="235" y="314"/>
                    <a:pt x="226" y="323"/>
                  </a:cubicBezTo>
                  <a:cubicBezTo>
                    <a:pt x="171" y="378"/>
                    <a:pt x="171" y="378"/>
                    <a:pt x="171" y="378"/>
                  </a:cubicBezTo>
                  <a:cubicBezTo>
                    <a:pt x="109" y="109"/>
                    <a:pt x="109" y="109"/>
                    <a:pt x="109" y="109"/>
                  </a:cubicBezTo>
                  <a:cubicBezTo>
                    <a:pt x="378" y="171"/>
                    <a:pt x="378" y="171"/>
                    <a:pt x="378" y="171"/>
                  </a:cubicBezTo>
                  <a:cubicBezTo>
                    <a:pt x="323" y="226"/>
                    <a:pt x="323" y="226"/>
                    <a:pt x="323" y="226"/>
                  </a:cubicBezTo>
                  <a:cubicBezTo>
                    <a:pt x="306" y="244"/>
                    <a:pt x="306" y="273"/>
                    <a:pt x="323" y="291"/>
                  </a:cubicBezTo>
                  <a:cubicBezTo>
                    <a:pt x="421" y="388"/>
                    <a:pt x="421" y="388"/>
                    <a:pt x="421" y="388"/>
                  </a:cubicBezTo>
                  <a:lnTo>
                    <a:pt x="388" y="4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0" name="Freeform 15">
              <a:extLst>
                <a:ext uri="{FF2B5EF4-FFF2-40B4-BE49-F238E27FC236}">
                  <a16:creationId xmlns:a16="http://schemas.microsoft.com/office/drawing/2014/main" id="{9240BE32-6EFC-1707-FF80-B3DD7AF1D961}"/>
                </a:ext>
              </a:extLst>
            </p:cNvPr>
            <p:cNvSpPr>
              <a:spLocks/>
            </p:cNvSpPr>
            <p:nvPr/>
          </p:nvSpPr>
          <p:spPr bwMode="auto">
            <a:xfrm>
              <a:off x="5949950" y="7953375"/>
              <a:ext cx="141287" cy="134938"/>
            </a:xfrm>
            <a:custGeom>
              <a:avLst/>
              <a:gdLst>
                <a:gd name="T0" fmla="*/ 128 w 146"/>
                <a:gd name="T1" fmla="*/ 63 h 141"/>
                <a:gd name="T2" fmla="*/ 83 w 146"/>
                <a:gd name="T3" fmla="*/ 17 h 141"/>
                <a:gd name="T4" fmla="*/ 18 w 146"/>
                <a:gd name="T5" fmla="*/ 17 h 141"/>
                <a:gd name="T6" fmla="*/ 18 w 146"/>
                <a:gd name="T7" fmla="*/ 82 h 141"/>
                <a:gd name="T8" fmla="*/ 64 w 146"/>
                <a:gd name="T9" fmla="*/ 128 h 141"/>
                <a:gd name="T10" fmla="*/ 96 w 146"/>
                <a:gd name="T11" fmla="*/ 141 h 141"/>
                <a:gd name="T12" fmla="*/ 128 w 146"/>
                <a:gd name="T13" fmla="*/ 128 h 141"/>
                <a:gd name="T14" fmla="*/ 128 w 146"/>
                <a:gd name="T15" fmla="*/ 63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41">
                  <a:moveTo>
                    <a:pt x="128" y="63"/>
                  </a:moveTo>
                  <a:cubicBezTo>
                    <a:pt x="83" y="17"/>
                    <a:pt x="83" y="17"/>
                    <a:pt x="83" y="17"/>
                  </a:cubicBezTo>
                  <a:cubicBezTo>
                    <a:pt x="65" y="0"/>
                    <a:pt x="36" y="0"/>
                    <a:pt x="18" y="17"/>
                  </a:cubicBezTo>
                  <a:cubicBezTo>
                    <a:pt x="0" y="35"/>
                    <a:pt x="0" y="64"/>
                    <a:pt x="18" y="82"/>
                  </a:cubicBezTo>
                  <a:cubicBezTo>
                    <a:pt x="64" y="128"/>
                    <a:pt x="64" y="128"/>
                    <a:pt x="64" y="128"/>
                  </a:cubicBezTo>
                  <a:cubicBezTo>
                    <a:pt x="72" y="137"/>
                    <a:pt x="84" y="141"/>
                    <a:pt x="96" y="141"/>
                  </a:cubicBezTo>
                  <a:cubicBezTo>
                    <a:pt x="108" y="141"/>
                    <a:pt x="119" y="137"/>
                    <a:pt x="128" y="128"/>
                  </a:cubicBezTo>
                  <a:cubicBezTo>
                    <a:pt x="146" y="110"/>
                    <a:pt x="146" y="81"/>
                    <a:pt x="128" y="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1" name="Freeform 16">
              <a:extLst>
                <a:ext uri="{FF2B5EF4-FFF2-40B4-BE49-F238E27FC236}">
                  <a16:creationId xmlns:a16="http://schemas.microsoft.com/office/drawing/2014/main" id="{6C864CC8-3F2F-3540-A8F5-8FEA800B2746}"/>
                </a:ext>
              </a:extLst>
            </p:cNvPr>
            <p:cNvSpPr>
              <a:spLocks/>
            </p:cNvSpPr>
            <p:nvPr/>
          </p:nvSpPr>
          <p:spPr bwMode="auto">
            <a:xfrm>
              <a:off x="5881688" y="8132763"/>
              <a:ext cx="150812" cy="88900"/>
            </a:xfrm>
            <a:custGeom>
              <a:avLst/>
              <a:gdLst>
                <a:gd name="T0" fmla="*/ 111 w 157"/>
                <a:gd name="T1" fmla="*/ 0 h 92"/>
                <a:gd name="T2" fmla="*/ 46 w 157"/>
                <a:gd name="T3" fmla="*/ 0 h 92"/>
                <a:gd name="T4" fmla="*/ 0 w 157"/>
                <a:gd name="T5" fmla="*/ 46 h 92"/>
                <a:gd name="T6" fmla="*/ 46 w 157"/>
                <a:gd name="T7" fmla="*/ 92 h 92"/>
                <a:gd name="T8" fmla="*/ 111 w 157"/>
                <a:gd name="T9" fmla="*/ 92 h 92"/>
                <a:gd name="T10" fmla="*/ 157 w 157"/>
                <a:gd name="T11" fmla="*/ 46 h 92"/>
                <a:gd name="T12" fmla="*/ 111 w 157"/>
                <a:gd name="T13" fmla="*/ 0 h 92"/>
              </a:gdLst>
              <a:ahLst/>
              <a:cxnLst>
                <a:cxn ang="0">
                  <a:pos x="T0" y="T1"/>
                </a:cxn>
                <a:cxn ang="0">
                  <a:pos x="T2" y="T3"/>
                </a:cxn>
                <a:cxn ang="0">
                  <a:pos x="T4" y="T5"/>
                </a:cxn>
                <a:cxn ang="0">
                  <a:pos x="T6" y="T7"/>
                </a:cxn>
                <a:cxn ang="0">
                  <a:pos x="T8" y="T9"/>
                </a:cxn>
                <a:cxn ang="0">
                  <a:pos x="T10" y="T11"/>
                </a:cxn>
                <a:cxn ang="0">
                  <a:pos x="T12" y="T13"/>
                </a:cxn>
              </a:cxnLst>
              <a:rect l="0" t="0" r="r" b="b"/>
              <a:pathLst>
                <a:path w="157" h="92">
                  <a:moveTo>
                    <a:pt x="111" y="0"/>
                  </a:moveTo>
                  <a:cubicBezTo>
                    <a:pt x="46" y="0"/>
                    <a:pt x="46" y="0"/>
                    <a:pt x="46" y="0"/>
                  </a:cubicBezTo>
                  <a:cubicBezTo>
                    <a:pt x="21" y="0"/>
                    <a:pt x="0" y="21"/>
                    <a:pt x="0" y="46"/>
                  </a:cubicBezTo>
                  <a:cubicBezTo>
                    <a:pt x="0" y="71"/>
                    <a:pt x="21" y="92"/>
                    <a:pt x="46" y="92"/>
                  </a:cubicBezTo>
                  <a:cubicBezTo>
                    <a:pt x="111" y="92"/>
                    <a:pt x="111" y="92"/>
                    <a:pt x="111" y="92"/>
                  </a:cubicBezTo>
                  <a:cubicBezTo>
                    <a:pt x="136" y="92"/>
                    <a:pt x="157" y="71"/>
                    <a:pt x="157" y="46"/>
                  </a:cubicBezTo>
                  <a:cubicBezTo>
                    <a:pt x="157" y="21"/>
                    <a:pt x="136" y="0"/>
                    <a:pt x="111"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2" name="Freeform 17">
              <a:extLst>
                <a:ext uri="{FF2B5EF4-FFF2-40B4-BE49-F238E27FC236}">
                  <a16:creationId xmlns:a16="http://schemas.microsoft.com/office/drawing/2014/main" id="{1F6C824C-EE2A-D5E8-39E0-06A686B46941}"/>
                </a:ext>
              </a:extLst>
            </p:cNvPr>
            <p:cNvSpPr>
              <a:spLocks/>
            </p:cNvSpPr>
            <p:nvPr/>
          </p:nvSpPr>
          <p:spPr bwMode="auto">
            <a:xfrm>
              <a:off x="5949950" y="8261350"/>
              <a:ext cx="141287" cy="136525"/>
            </a:xfrm>
            <a:custGeom>
              <a:avLst/>
              <a:gdLst>
                <a:gd name="T0" fmla="*/ 128 w 146"/>
                <a:gd name="T1" fmla="*/ 18 h 142"/>
                <a:gd name="T2" fmla="*/ 64 w 146"/>
                <a:gd name="T3" fmla="*/ 18 h 142"/>
                <a:gd name="T4" fmla="*/ 18 w 146"/>
                <a:gd name="T5" fmla="*/ 64 h 142"/>
                <a:gd name="T6" fmla="*/ 18 w 146"/>
                <a:gd name="T7" fmla="*/ 128 h 142"/>
                <a:gd name="T8" fmla="*/ 50 w 146"/>
                <a:gd name="T9" fmla="*/ 142 h 142"/>
                <a:gd name="T10" fmla="*/ 83 w 146"/>
                <a:gd name="T11" fmla="*/ 128 h 142"/>
                <a:gd name="T12" fmla="*/ 128 w 146"/>
                <a:gd name="T13" fmla="*/ 83 h 142"/>
                <a:gd name="T14" fmla="*/ 128 w 146"/>
                <a:gd name="T15" fmla="*/ 18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142">
                  <a:moveTo>
                    <a:pt x="128" y="18"/>
                  </a:moveTo>
                  <a:cubicBezTo>
                    <a:pt x="110" y="0"/>
                    <a:pt x="81" y="0"/>
                    <a:pt x="64" y="18"/>
                  </a:cubicBezTo>
                  <a:cubicBezTo>
                    <a:pt x="18" y="64"/>
                    <a:pt x="18" y="64"/>
                    <a:pt x="18" y="64"/>
                  </a:cubicBezTo>
                  <a:cubicBezTo>
                    <a:pt x="0" y="82"/>
                    <a:pt x="0" y="111"/>
                    <a:pt x="18" y="128"/>
                  </a:cubicBezTo>
                  <a:cubicBezTo>
                    <a:pt x="27" y="137"/>
                    <a:pt x="38" y="142"/>
                    <a:pt x="50" y="142"/>
                  </a:cubicBezTo>
                  <a:cubicBezTo>
                    <a:pt x="62" y="142"/>
                    <a:pt x="74" y="137"/>
                    <a:pt x="83" y="128"/>
                  </a:cubicBezTo>
                  <a:cubicBezTo>
                    <a:pt x="128" y="83"/>
                    <a:pt x="128" y="83"/>
                    <a:pt x="128" y="83"/>
                  </a:cubicBezTo>
                  <a:cubicBezTo>
                    <a:pt x="146" y="65"/>
                    <a:pt x="146" y="36"/>
                    <a:pt x="128"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3" name="Freeform 18">
              <a:extLst>
                <a:ext uri="{FF2B5EF4-FFF2-40B4-BE49-F238E27FC236}">
                  <a16:creationId xmlns:a16="http://schemas.microsoft.com/office/drawing/2014/main" id="{AFE0C6A7-A0D2-CA22-1B8D-149BD1745F6F}"/>
                </a:ext>
              </a:extLst>
            </p:cNvPr>
            <p:cNvSpPr>
              <a:spLocks/>
            </p:cNvSpPr>
            <p:nvPr/>
          </p:nvSpPr>
          <p:spPr bwMode="auto">
            <a:xfrm>
              <a:off x="6257925" y="7953375"/>
              <a:ext cx="141287" cy="134938"/>
            </a:xfrm>
            <a:custGeom>
              <a:avLst/>
              <a:gdLst>
                <a:gd name="T0" fmla="*/ 129 w 147"/>
                <a:gd name="T1" fmla="*/ 17 h 141"/>
                <a:gd name="T2" fmla="*/ 64 w 147"/>
                <a:gd name="T3" fmla="*/ 17 h 141"/>
                <a:gd name="T4" fmla="*/ 18 w 147"/>
                <a:gd name="T5" fmla="*/ 63 h 141"/>
                <a:gd name="T6" fmla="*/ 18 w 147"/>
                <a:gd name="T7" fmla="*/ 128 h 141"/>
                <a:gd name="T8" fmla="*/ 51 w 147"/>
                <a:gd name="T9" fmla="*/ 141 h 141"/>
                <a:gd name="T10" fmla="*/ 83 w 147"/>
                <a:gd name="T11" fmla="*/ 128 h 141"/>
                <a:gd name="T12" fmla="*/ 129 w 147"/>
                <a:gd name="T13" fmla="*/ 82 h 141"/>
                <a:gd name="T14" fmla="*/ 129 w 147"/>
                <a:gd name="T15" fmla="*/ 17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1">
                  <a:moveTo>
                    <a:pt x="129" y="17"/>
                  </a:moveTo>
                  <a:cubicBezTo>
                    <a:pt x="111" y="0"/>
                    <a:pt x="82" y="0"/>
                    <a:pt x="64" y="17"/>
                  </a:cubicBezTo>
                  <a:cubicBezTo>
                    <a:pt x="18" y="63"/>
                    <a:pt x="18" y="63"/>
                    <a:pt x="18" y="63"/>
                  </a:cubicBezTo>
                  <a:cubicBezTo>
                    <a:pt x="0" y="81"/>
                    <a:pt x="0" y="110"/>
                    <a:pt x="18" y="128"/>
                  </a:cubicBezTo>
                  <a:cubicBezTo>
                    <a:pt x="27" y="137"/>
                    <a:pt x="39" y="141"/>
                    <a:pt x="51" y="141"/>
                  </a:cubicBezTo>
                  <a:cubicBezTo>
                    <a:pt x="62" y="141"/>
                    <a:pt x="74" y="137"/>
                    <a:pt x="83" y="128"/>
                  </a:cubicBezTo>
                  <a:cubicBezTo>
                    <a:pt x="129" y="82"/>
                    <a:pt x="129" y="82"/>
                    <a:pt x="129" y="82"/>
                  </a:cubicBezTo>
                  <a:cubicBezTo>
                    <a:pt x="147" y="64"/>
                    <a:pt x="147" y="35"/>
                    <a:pt x="129" y="1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4" name="Freeform 19">
              <a:extLst>
                <a:ext uri="{FF2B5EF4-FFF2-40B4-BE49-F238E27FC236}">
                  <a16:creationId xmlns:a16="http://schemas.microsoft.com/office/drawing/2014/main" id="{5DC94FE4-BD7A-D6E9-29A8-FCE207D07F93}"/>
                </a:ext>
              </a:extLst>
            </p:cNvPr>
            <p:cNvSpPr>
              <a:spLocks/>
            </p:cNvSpPr>
            <p:nvPr/>
          </p:nvSpPr>
          <p:spPr bwMode="auto">
            <a:xfrm>
              <a:off x="6130925" y="7883525"/>
              <a:ext cx="87312" cy="150813"/>
            </a:xfrm>
            <a:custGeom>
              <a:avLst/>
              <a:gdLst>
                <a:gd name="T0" fmla="*/ 45 w 91"/>
                <a:gd name="T1" fmla="*/ 0 h 156"/>
                <a:gd name="T2" fmla="*/ 0 w 91"/>
                <a:gd name="T3" fmla="*/ 46 h 156"/>
                <a:gd name="T4" fmla="*/ 0 w 91"/>
                <a:gd name="T5" fmla="*/ 111 h 156"/>
                <a:gd name="T6" fmla="*/ 45 w 91"/>
                <a:gd name="T7" fmla="*/ 156 h 156"/>
                <a:gd name="T8" fmla="*/ 91 w 91"/>
                <a:gd name="T9" fmla="*/ 111 h 156"/>
                <a:gd name="T10" fmla="*/ 91 w 91"/>
                <a:gd name="T11" fmla="*/ 46 h 156"/>
                <a:gd name="T12" fmla="*/ 45 w 91"/>
                <a:gd name="T13" fmla="*/ 0 h 156"/>
              </a:gdLst>
              <a:ahLst/>
              <a:cxnLst>
                <a:cxn ang="0">
                  <a:pos x="T0" y="T1"/>
                </a:cxn>
                <a:cxn ang="0">
                  <a:pos x="T2" y="T3"/>
                </a:cxn>
                <a:cxn ang="0">
                  <a:pos x="T4" y="T5"/>
                </a:cxn>
                <a:cxn ang="0">
                  <a:pos x="T6" y="T7"/>
                </a:cxn>
                <a:cxn ang="0">
                  <a:pos x="T8" y="T9"/>
                </a:cxn>
                <a:cxn ang="0">
                  <a:pos x="T10" y="T11"/>
                </a:cxn>
                <a:cxn ang="0">
                  <a:pos x="T12" y="T13"/>
                </a:cxn>
              </a:cxnLst>
              <a:rect l="0" t="0" r="r" b="b"/>
              <a:pathLst>
                <a:path w="91" h="156">
                  <a:moveTo>
                    <a:pt x="45" y="0"/>
                  </a:moveTo>
                  <a:cubicBezTo>
                    <a:pt x="20" y="0"/>
                    <a:pt x="0" y="21"/>
                    <a:pt x="0" y="46"/>
                  </a:cubicBezTo>
                  <a:cubicBezTo>
                    <a:pt x="0" y="111"/>
                    <a:pt x="0" y="111"/>
                    <a:pt x="0" y="111"/>
                  </a:cubicBezTo>
                  <a:cubicBezTo>
                    <a:pt x="0" y="136"/>
                    <a:pt x="20" y="156"/>
                    <a:pt x="45" y="156"/>
                  </a:cubicBezTo>
                  <a:cubicBezTo>
                    <a:pt x="71" y="156"/>
                    <a:pt x="91" y="136"/>
                    <a:pt x="91" y="111"/>
                  </a:cubicBezTo>
                  <a:cubicBezTo>
                    <a:pt x="91" y="46"/>
                    <a:pt x="91" y="46"/>
                    <a:pt x="91" y="46"/>
                  </a:cubicBezTo>
                  <a:cubicBezTo>
                    <a:pt x="91" y="21"/>
                    <a:pt x="71" y="0"/>
                    <a:pt x="45"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55" name="Freeform 20">
              <a:extLst>
                <a:ext uri="{FF2B5EF4-FFF2-40B4-BE49-F238E27FC236}">
                  <a16:creationId xmlns:a16="http://schemas.microsoft.com/office/drawing/2014/main" id="{EDC2FD1A-DC68-05BD-555E-BCF18FDD9562}"/>
                </a:ext>
              </a:extLst>
            </p:cNvPr>
            <p:cNvSpPr>
              <a:spLocks/>
            </p:cNvSpPr>
            <p:nvPr/>
          </p:nvSpPr>
          <p:spPr bwMode="auto">
            <a:xfrm>
              <a:off x="5549900" y="8631238"/>
              <a:ext cx="88900" cy="88900"/>
            </a:xfrm>
            <a:custGeom>
              <a:avLst/>
              <a:gdLst>
                <a:gd name="T0" fmla="*/ 91 w 92"/>
                <a:gd name="T1" fmla="*/ 38 h 92"/>
                <a:gd name="T2" fmla="*/ 88 w 92"/>
                <a:gd name="T3" fmla="*/ 29 h 92"/>
                <a:gd name="T4" fmla="*/ 84 w 92"/>
                <a:gd name="T5" fmla="*/ 21 h 92"/>
                <a:gd name="T6" fmla="*/ 78 w 92"/>
                <a:gd name="T7" fmla="*/ 14 h 92"/>
                <a:gd name="T8" fmla="*/ 71 w 92"/>
                <a:gd name="T9" fmla="*/ 8 h 92"/>
                <a:gd name="T10" fmla="*/ 63 w 92"/>
                <a:gd name="T11" fmla="*/ 4 h 92"/>
                <a:gd name="T12" fmla="*/ 55 w 92"/>
                <a:gd name="T13" fmla="*/ 2 h 92"/>
                <a:gd name="T14" fmla="*/ 37 w 92"/>
                <a:gd name="T15" fmla="*/ 2 h 92"/>
                <a:gd name="T16" fmla="*/ 28 w 92"/>
                <a:gd name="T17" fmla="*/ 4 h 92"/>
                <a:gd name="T18" fmla="*/ 21 w 92"/>
                <a:gd name="T19" fmla="*/ 8 h 92"/>
                <a:gd name="T20" fmla="*/ 14 w 92"/>
                <a:gd name="T21" fmla="*/ 14 h 92"/>
                <a:gd name="T22" fmla="*/ 8 w 92"/>
                <a:gd name="T23" fmla="*/ 21 h 92"/>
                <a:gd name="T24" fmla="*/ 4 w 92"/>
                <a:gd name="T25" fmla="*/ 29 h 92"/>
                <a:gd name="T26" fmla="*/ 1 w 92"/>
                <a:gd name="T27" fmla="*/ 38 h 92"/>
                <a:gd name="T28" fmla="*/ 0 w 92"/>
                <a:gd name="T29" fmla="*/ 46 h 92"/>
                <a:gd name="T30" fmla="*/ 1 w 92"/>
                <a:gd name="T31" fmla="*/ 55 h 92"/>
                <a:gd name="T32" fmla="*/ 4 w 92"/>
                <a:gd name="T33" fmla="*/ 64 h 92"/>
                <a:gd name="T34" fmla="*/ 8 w 92"/>
                <a:gd name="T35" fmla="*/ 72 h 92"/>
                <a:gd name="T36" fmla="*/ 14 w 92"/>
                <a:gd name="T37" fmla="*/ 79 h 92"/>
                <a:gd name="T38" fmla="*/ 21 w 92"/>
                <a:gd name="T39" fmla="*/ 85 h 92"/>
                <a:gd name="T40" fmla="*/ 28 w 92"/>
                <a:gd name="T41" fmla="*/ 89 h 92"/>
                <a:gd name="T42" fmla="*/ 37 w 92"/>
                <a:gd name="T43" fmla="*/ 91 h 92"/>
                <a:gd name="T44" fmla="*/ 46 w 92"/>
                <a:gd name="T45" fmla="*/ 92 h 92"/>
                <a:gd name="T46" fmla="*/ 55 w 92"/>
                <a:gd name="T47" fmla="*/ 91 h 92"/>
                <a:gd name="T48" fmla="*/ 63 w 92"/>
                <a:gd name="T49" fmla="*/ 89 h 92"/>
                <a:gd name="T50" fmla="*/ 71 w 92"/>
                <a:gd name="T51" fmla="*/ 85 h 92"/>
                <a:gd name="T52" fmla="*/ 78 w 92"/>
                <a:gd name="T53" fmla="*/ 79 h 92"/>
                <a:gd name="T54" fmla="*/ 84 w 92"/>
                <a:gd name="T55" fmla="*/ 72 h 92"/>
                <a:gd name="T56" fmla="*/ 88 w 92"/>
                <a:gd name="T57" fmla="*/ 64 h 92"/>
                <a:gd name="T58" fmla="*/ 91 w 92"/>
                <a:gd name="T59" fmla="*/ 55 h 92"/>
                <a:gd name="T60" fmla="*/ 92 w 92"/>
                <a:gd name="T61" fmla="*/ 46 h 92"/>
                <a:gd name="T62" fmla="*/ 91 w 92"/>
                <a:gd name="T6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92">
                  <a:moveTo>
                    <a:pt x="91" y="38"/>
                  </a:moveTo>
                  <a:cubicBezTo>
                    <a:pt x="90" y="35"/>
                    <a:pt x="89" y="32"/>
                    <a:pt x="88" y="29"/>
                  </a:cubicBezTo>
                  <a:cubicBezTo>
                    <a:pt x="87" y="26"/>
                    <a:pt x="86" y="24"/>
                    <a:pt x="84" y="21"/>
                  </a:cubicBezTo>
                  <a:cubicBezTo>
                    <a:pt x="82" y="19"/>
                    <a:pt x="80" y="16"/>
                    <a:pt x="78" y="14"/>
                  </a:cubicBezTo>
                  <a:cubicBezTo>
                    <a:pt x="76" y="12"/>
                    <a:pt x="74" y="10"/>
                    <a:pt x="71" y="8"/>
                  </a:cubicBezTo>
                  <a:cubicBezTo>
                    <a:pt x="69" y="7"/>
                    <a:pt x="66" y="5"/>
                    <a:pt x="63" y="4"/>
                  </a:cubicBezTo>
                  <a:cubicBezTo>
                    <a:pt x="61" y="3"/>
                    <a:pt x="58" y="2"/>
                    <a:pt x="55" y="2"/>
                  </a:cubicBezTo>
                  <a:cubicBezTo>
                    <a:pt x="49" y="0"/>
                    <a:pt x="43" y="0"/>
                    <a:pt x="37" y="2"/>
                  </a:cubicBezTo>
                  <a:cubicBezTo>
                    <a:pt x="34" y="2"/>
                    <a:pt x="31" y="3"/>
                    <a:pt x="28" y="4"/>
                  </a:cubicBezTo>
                  <a:cubicBezTo>
                    <a:pt x="26" y="5"/>
                    <a:pt x="23" y="7"/>
                    <a:pt x="21" y="8"/>
                  </a:cubicBezTo>
                  <a:cubicBezTo>
                    <a:pt x="18" y="10"/>
                    <a:pt x="16" y="12"/>
                    <a:pt x="14" y="14"/>
                  </a:cubicBezTo>
                  <a:cubicBezTo>
                    <a:pt x="11" y="16"/>
                    <a:pt x="10" y="19"/>
                    <a:pt x="8" y="21"/>
                  </a:cubicBezTo>
                  <a:cubicBezTo>
                    <a:pt x="6" y="24"/>
                    <a:pt x="5" y="26"/>
                    <a:pt x="4" y="29"/>
                  </a:cubicBezTo>
                  <a:cubicBezTo>
                    <a:pt x="3" y="32"/>
                    <a:pt x="2" y="35"/>
                    <a:pt x="1" y="38"/>
                  </a:cubicBezTo>
                  <a:cubicBezTo>
                    <a:pt x="0" y="40"/>
                    <a:pt x="0" y="43"/>
                    <a:pt x="0" y="46"/>
                  </a:cubicBezTo>
                  <a:cubicBezTo>
                    <a:pt x="0" y="49"/>
                    <a:pt x="0" y="52"/>
                    <a:pt x="1" y="55"/>
                  </a:cubicBezTo>
                  <a:cubicBezTo>
                    <a:pt x="2" y="58"/>
                    <a:pt x="3" y="61"/>
                    <a:pt x="4" y="64"/>
                  </a:cubicBezTo>
                  <a:cubicBezTo>
                    <a:pt x="5" y="67"/>
                    <a:pt x="6" y="69"/>
                    <a:pt x="8" y="72"/>
                  </a:cubicBezTo>
                  <a:cubicBezTo>
                    <a:pt x="10" y="74"/>
                    <a:pt x="11" y="77"/>
                    <a:pt x="14" y="79"/>
                  </a:cubicBezTo>
                  <a:cubicBezTo>
                    <a:pt x="16" y="81"/>
                    <a:pt x="18" y="83"/>
                    <a:pt x="21" y="85"/>
                  </a:cubicBezTo>
                  <a:cubicBezTo>
                    <a:pt x="23" y="86"/>
                    <a:pt x="26" y="88"/>
                    <a:pt x="28" y="89"/>
                  </a:cubicBezTo>
                  <a:cubicBezTo>
                    <a:pt x="31" y="90"/>
                    <a:pt x="34" y="91"/>
                    <a:pt x="37" y="91"/>
                  </a:cubicBezTo>
                  <a:cubicBezTo>
                    <a:pt x="40" y="92"/>
                    <a:pt x="43" y="92"/>
                    <a:pt x="46" y="92"/>
                  </a:cubicBezTo>
                  <a:cubicBezTo>
                    <a:pt x="49" y="92"/>
                    <a:pt x="52" y="92"/>
                    <a:pt x="55" y="91"/>
                  </a:cubicBezTo>
                  <a:cubicBezTo>
                    <a:pt x="58" y="91"/>
                    <a:pt x="61" y="90"/>
                    <a:pt x="63" y="89"/>
                  </a:cubicBezTo>
                  <a:cubicBezTo>
                    <a:pt x="66" y="88"/>
                    <a:pt x="69" y="86"/>
                    <a:pt x="71" y="85"/>
                  </a:cubicBezTo>
                  <a:cubicBezTo>
                    <a:pt x="74" y="83"/>
                    <a:pt x="76" y="81"/>
                    <a:pt x="78" y="79"/>
                  </a:cubicBezTo>
                  <a:cubicBezTo>
                    <a:pt x="80" y="77"/>
                    <a:pt x="82" y="74"/>
                    <a:pt x="84" y="72"/>
                  </a:cubicBezTo>
                  <a:cubicBezTo>
                    <a:pt x="86" y="69"/>
                    <a:pt x="87" y="67"/>
                    <a:pt x="88" y="64"/>
                  </a:cubicBezTo>
                  <a:cubicBezTo>
                    <a:pt x="89" y="61"/>
                    <a:pt x="90" y="58"/>
                    <a:pt x="91" y="55"/>
                  </a:cubicBezTo>
                  <a:cubicBezTo>
                    <a:pt x="91" y="52"/>
                    <a:pt x="92" y="49"/>
                    <a:pt x="92" y="46"/>
                  </a:cubicBezTo>
                  <a:cubicBezTo>
                    <a:pt x="92" y="43"/>
                    <a:pt x="91" y="40"/>
                    <a:pt x="91"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grpSp>
      <p:grpSp>
        <p:nvGrpSpPr>
          <p:cNvPr id="17" name="Group 16">
            <a:extLst>
              <a:ext uri="{FF2B5EF4-FFF2-40B4-BE49-F238E27FC236}">
                <a16:creationId xmlns:a16="http://schemas.microsoft.com/office/drawing/2014/main" id="{703D9925-ED38-8612-4772-1FD6695DC5C4}"/>
              </a:ext>
            </a:extLst>
          </p:cNvPr>
          <p:cNvGrpSpPr/>
          <p:nvPr/>
        </p:nvGrpSpPr>
        <p:grpSpPr>
          <a:xfrm>
            <a:off x="7320764" y="3666013"/>
            <a:ext cx="712330" cy="507598"/>
            <a:chOff x="2713038" y="7397750"/>
            <a:chExt cx="2293937" cy="2295525"/>
          </a:xfrm>
          <a:solidFill>
            <a:schemeClr val="bg1"/>
          </a:solidFill>
        </p:grpSpPr>
        <p:sp>
          <p:nvSpPr>
            <p:cNvPr id="38" name="Freeform 21">
              <a:extLst>
                <a:ext uri="{FF2B5EF4-FFF2-40B4-BE49-F238E27FC236}">
                  <a16:creationId xmlns:a16="http://schemas.microsoft.com/office/drawing/2014/main" id="{EB379E0C-6EEB-36F5-F133-20B10F3FA310}"/>
                </a:ext>
              </a:extLst>
            </p:cNvPr>
            <p:cNvSpPr>
              <a:spLocks/>
            </p:cNvSpPr>
            <p:nvPr/>
          </p:nvSpPr>
          <p:spPr bwMode="auto">
            <a:xfrm>
              <a:off x="3838575" y="8469313"/>
              <a:ext cx="96837" cy="98425"/>
            </a:xfrm>
            <a:custGeom>
              <a:avLst/>
              <a:gdLst>
                <a:gd name="T0" fmla="*/ 84 w 102"/>
                <a:gd name="T1" fmla="*/ 18 h 102"/>
                <a:gd name="T2" fmla="*/ 18 w 102"/>
                <a:gd name="T3" fmla="*/ 18 h 102"/>
                <a:gd name="T4" fmla="*/ 18 w 102"/>
                <a:gd name="T5" fmla="*/ 83 h 102"/>
                <a:gd name="T6" fmla="*/ 84 w 102"/>
                <a:gd name="T7" fmla="*/ 83 h 102"/>
                <a:gd name="T8" fmla="*/ 84 w 102"/>
                <a:gd name="T9" fmla="*/ 18 h 102"/>
              </a:gdLst>
              <a:ahLst/>
              <a:cxnLst>
                <a:cxn ang="0">
                  <a:pos x="T0" y="T1"/>
                </a:cxn>
                <a:cxn ang="0">
                  <a:pos x="T2" y="T3"/>
                </a:cxn>
                <a:cxn ang="0">
                  <a:pos x="T4" y="T5"/>
                </a:cxn>
                <a:cxn ang="0">
                  <a:pos x="T6" y="T7"/>
                </a:cxn>
                <a:cxn ang="0">
                  <a:pos x="T8" y="T9"/>
                </a:cxn>
              </a:cxnLst>
              <a:rect l="0" t="0" r="r" b="b"/>
              <a:pathLst>
                <a:path w="102" h="102">
                  <a:moveTo>
                    <a:pt x="84" y="18"/>
                  </a:moveTo>
                  <a:cubicBezTo>
                    <a:pt x="66" y="0"/>
                    <a:pt x="36" y="0"/>
                    <a:pt x="18" y="18"/>
                  </a:cubicBezTo>
                  <a:cubicBezTo>
                    <a:pt x="0" y="36"/>
                    <a:pt x="0" y="65"/>
                    <a:pt x="18" y="83"/>
                  </a:cubicBezTo>
                  <a:cubicBezTo>
                    <a:pt x="36" y="102"/>
                    <a:pt x="66" y="102"/>
                    <a:pt x="84" y="83"/>
                  </a:cubicBezTo>
                  <a:cubicBezTo>
                    <a:pt x="102" y="65"/>
                    <a:pt x="102" y="36"/>
                    <a:pt x="8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39" name="Freeform 22">
              <a:extLst>
                <a:ext uri="{FF2B5EF4-FFF2-40B4-BE49-F238E27FC236}">
                  <a16:creationId xmlns:a16="http://schemas.microsoft.com/office/drawing/2014/main" id="{F5568823-E3ED-4D9C-4E31-DF83960322BC}"/>
                </a:ext>
              </a:extLst>
            </p:cNvPr>
            <p:cNvSpPr>
              <a:spLocks noEditPoints="1"/>
            </p:cNvSpPr>
            <p:nvPr/>
          </p:nvSpPr>
          <p:spPr bwMode="auto">
            <a:xfrm>
              <a:off x="4084638" y="7829550"/>
              <a:ext cx="490537" cy="490538"/>
            </a:xfrm>
            <a:custGeom>
              <a:avLst/>
              <a:gdLst>
                <a:gd name="T0" fmla="*/ 420 w 510"/>
                <a:gd name="T1" fmla="*/ 91 h 510"/>
                <a:gd name="T2" fmla="*/ 91 w 510"/>
                <a:gd name="T3" fmla="*/ 91 h 510"/>
                <a:gd name="T4" fmla="*/ 91 w 510"/>
                <a:gd name="T5" fmla="*/ 420 h 510"/>
                <a:gd name="T6" fmla="*/ 420 w 510"/>
                <a:gd name="T7" fmla="*/ 420 h 510"/>
                <a:gd name="T8" fmla="*/ 420 w 510"/>
                <a:gd name="T9" fmla="*/ 91 h 510"/>
                <a:gd name="T10" fmla="*/ 354 w 510"/>
                <a:gd name="T11" fmla="*/ 354 h 510"/>
                <a:gd name="T12" fmla="*/ 157 w 510"/>
                <a:gd name="T13" fmla="*/ 354 h 510"/>
                <a:gd name="T14" fmla="*/ 156 w 510"/>
                <a:gd name="T15" fmla="*/ 157 h 510"/>
                <a:gd name="T16" fmla="*/ 354 w 510"/>
                <a:gd name="T17" fmla="*/ 157 h 510"/>
                <a:gd name="T18" fmla="*/ 354 w 510"/>
                <a:gd name="T19" fmla="*/ 35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0" h="510">
                  <a:moveTo>
                    <a:pt x="420" y="91"/>
                  </a:moveTo>
                  <a:cubicBezTo>
                    <a:pt x="329" y="0"/>
                    <a:pt x="182" y="0"/>
                    <a:pt x="91" y="91"/>
                  </a:cubicBezTo>
                  <a:cubicBezTo>
                    <a:pt x="0" y="181"/>
                    <a:pt x="0" y="329"/>
                    <a:pt x="91" y="420"/>
                  </a:cubicBezTo>
                  <a:cubicBezTo>
                    <a:pt x="181" y="510"/>
                    <a:pt x="329" y="510"/>
                    <a:pt x="420" y="420"/>
                  </a:cubicBezTo>
                  <a:cubicBezTo>
                    <a:pt x="510" y="329"/>
                    <a:pt x="510" y="182"/>
                    <a:pt x="420" y="91"/>
                  </a:cubicBezTo>
                  <a:close/>
                  <a:moveTo>
                    <a:pt x="354" y="354"/>
                  </a:moveTo>
                  <a:cubicBezTo>
                    <a:pt x="299" y="408"/>
                    <a:pt x="211" y="408"/>
                    <a:pt x="157" y="354"/>
                  </a:cubicBezTo>
                  <a:cubicBezTo>
                    <a:pt x="102" y="299"/>
                    <a:pt x="102" y="211"/>
                    <a:pt x="156" y="157"/>
                  </a:cubicBezTo>
                  <a:cubicBezTo>
                    <a:pt x="211" y="102"/>
                    <a:pt x="299" y="102"/>
                    <a:pt x="354" y="157"/>
                  </a:cubicBezTo>
                  <a:cubicBezTo>
                    <a:pt x="408" y="211"/>
                    <a:pt x="408" y="299"/>
                    <a:pt x="354" y="35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0" name="Freeform 23">
              <a:extLst>
                <a:ext uri="{FF2B5EF4-FFF2-40B4-BE49-F238E27FC236}">
                  <a16:creationId xmlns:a16="http://schemas.microsoft.com/office/drawing/2014/main" id="{2C2CC881-7696-307F-D6FC-C2FEDFC69478}"/>
                </a:ext>
              </a:extLst>
            </p:cNvPr>
            <p:cNvSpPr>
              <a:spLocks noEditPoints="1"/>
            </p:cNvSpPr>
            <p:nvPr/>
          </p:nvSpPr>
          <p:spPr bwMode="auto">
            <a:xfrm>
              <a:off x="3144838" y="7397750"/>
              <a:ext cx="1862137" cy="1862138"/>
            </a:xfrm>
            <a:custGeom>
              <a:avLst/>
              <a:gdLst>
                <a:gd name="T0" fmla="*/ 1887 w 1936"/>
                <a:gd name="T1" fmla="*/ 0 h 1935"/>
                <a:gd name="T2" fmla="*/ 738 w 1936"/>
                <a:gd name="T3" fmla="*/ 474 h 1935"/>
                <a:gd name="T4" fmla="*/ 288 w 1936"/>
                <a:gd name="T5" fmla="*/ 563 h 1935"/>
                <a:gd name="T6" fmla="*/ 30 w 1936"/>
                <a:gd name="T7" fmla="*/ 1142 h 1935"/>
                <a:gd name="T8" fmla="*/ 80 w 1936"/>
                <a:gd name="T9" fmla="*/ 1132 h 1935"/>
                <a:gd name="T10" fmla="*/ 343 w 1936"/>
                <a:gd name="T11" fmla="*/ 1065 h 1935"/>
                <a:gd name="T12" fmla="*/ 272 w 1936"/>
                <a:gd name="T13" fmla="*/ 1372 h 1935"/>
                <a:gd name="T14" fmla="*/ 1 w 1936"/>
                <a:gd name="T15" fmla="*/ 1884 h 1935"/>
                <a:gd name="T16" fmla="*/ 47 w 1936"/>
                <a:gd name="T17" fmla="*/ 1935 h 1935"/>
                <a:gd name="T18" fmla="*/ 475 w 1936"/>
                <a:gd name="T19" fmla="*/ 1789 h 1935"/>
                <a:gd name="T20" fmla="*/ 644 w 1936"/>
                <a:gd name="T21" fmla="*/ 1669 h 1935"/>
                <a:gd name="T22" fmla="*/ 886 w 1936"/>
                <a:gd name="T23" fmla="*/ 1609 h 1935"/>
                <a:gd name="T24" fmla="*/ 794 w 1936"/>
                <a:gd name="T25" fmla="*/ 1906 h 1935"/>
                <a:gd name="T26" fmla="*/ 1373 w 1936"/>
                <a:gd name="T27" fmla="*/ 1648 h 1935"/>
                <a:gd name="T28" fmla="*/ 1461 w 1936"/>
                <a:gd name="T29" fmla="*/ 1197 h 1935"/>
                <a:gd name="T30" fmla="*/ 1935 w 1936"/>
                <a:gd name="T31" fmla="*/ 48 h 1935"/>
                <a:gd name="T32" fmla="*/ 105 w 1936"/>
                <a:gd name="T33" fmla="*/ 999 h 1935"/>
                <a:gd name="T34" fmla="*/ 579 w 1936"/>
                <a:gd name="T35" fmla="*/ 656 h 1935"/>
                <a:gd name="T36" fmla="*/ 359 w 1936"/>
                <a:gd name="T37" fmla="*/ 960 h 1935"/>
                <a:gd name="T38" fmla="*/ 409 w 1936"/>
                <a:gd name="T39" fmla="*/ 1724 h 1935"/>
                <a:gd name="T40" fmla="*/ 212 w 1936"/>
                <a:gd name="T41" fmla="*/ 1526 h 1935"/>
                <a:gd name="T42" fmla="*/ 487 w 1936"/>
                <a:gd name="T43" fmla="*/ 1605 h 1935"/>
                <a:gd name="T44" fmla="*/ 621 w 1936"/>
                <a:gd name="T45" fmla="*/ 1579 h 1935"/>
                <a:gd name="T46" fmla="*/ 489 w 1936"/>
                <a:gd name="T47" fmla="*/ 1475 h 1935"/>
                <a:gd name="T48" fmla="*/ 356 w 1936"/>
                <a:gd name="T49" fmla="*/ 1314 h 1935"/>
                <a:gd name="T50" fmla="*/ 799 w 1936"/>
                <a:gd name="T51" fmla="*/ 1521 h 1935"/>
                <a:gd name="T52" fmla="*/ 1291 w 1936"/>
                <a:gd name="T53" fmla="*/ 1604 h 1935"/>
                <a:gd name="T54" fmla="*/ 975 w 1936"/>
                <a:gd name="T55" fmla="*/ 1575 h 1935"/>
                <a:gd name="T56" fmla="*/ 1279 w 1936"/>
                <a:gd name="T57" fmla="*/ 1356 h 1935"/>
                <a:gd name="T58" fmla="*/ 1396 w 1936"/>
                <a:gd name="T59" fmla="*/ 1132 h 1935"/>
                <a:gd name="T60" fmla="*/ 891 w 1936"/>
                <a:gd name="T61" fmla="*/ 1482 h 1935"/>
                <a:gd name="T62" fmla="*/ 683 w 1936"/>
                <a:gd name="T63" fmla="*/ 674 h 1935"/>
                <a:gd name="T64" fmla="*/ 1332 w 1936"/>
                <a:gd name="T65" fmla="*/ 213 h 1935"/>
                <a:gd name="T66" fmla="*/ 1396 w 1936"/>
                <a:gd name="T67" fmla="*/ 1132 h 1935"/>
                <a:gd name="T68" fmla="*/ 1430 w 1936"/>
                <a:gd name="T69" fmla="*/ 180 h 1935"/>
                <a:gd name="T70" fmla="*/ 1755 w 1936"/>
                <a:gd name="T71" fmla="*/ 505 h 1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6" h="1935">
                  <a:moveTo>
                    <a:pt x="1922" y="14"/>
                  </a:moveTo>
                  <a:cubicBezTo>
                    <a:pt x="1913" y="4"/>
                    <a:pt x="1900" y="0"/>
                    <a:pt x="1887" y="0"/>
                  </a:cubicBezTo>
                  <a:cubicBezTo>
                    <a:pt x="1877" y="0"/>
                    <a:pt x="1626" y="10"/>
                    <a:pt x="1329" y="116"/>
                  </a:cubicBezTo>
                  <a:cubicBezTo>
                    <a:pt x="1090" y="200"/>
                    <a:pt x="891" y="320"/>
                    <a:pt x="738" y="474"/>
                  </a:cubicBezTo>
                  <a:cubicBezTo>
                    <a:pt x="703" y="508"/>
                    <a:pt x="670" y="545"/>
                    <a:pt x="638" y="583"/>
                  </a:cubicBezTo>
                  <a:cubicBezTo>
                    <a:pt x="486" y="493"/>
                    <a:pt x="364" y="521"/>
                    <a:pt x="288" y="563"/>
                  </a:cubicBezTo>
                  <a:cubicBezTo>
                    <a:pt x="110" y="657"/>
                    <a:pt x="1" y="915"/>
                    <a:pt x="1" y="1099"/>
                  </a:cubicBezTo>
                  <a:cubicBezTo>
                    <a:pt x="1" y="1118"/>
                    <a:pt x="12" y="1135"/>
                    <a:pt x="30" y="1142"/>
                  </a:cubicBezTo>
                  <a:cubicBezTo>
                    <a:pt x="35" y="1144"/>
                    <a:pt x="41" y="1145"/>
                    <a:pt x="47" y="1145"/>
                  </a:cubicBezTo>
                  <a:cubicBezTo>
                    <a:pt x="59" y="1145"/>
                    <a:pt x="71" y="1141"/>
                    <a:pt x="80" y="1132"/>
                  </a:cubicBezTo>
                  <a:cubicBezTo>
                    <a:pt x="174" y="1038"/>
                    <a:pt x="289" y="1044"/>
                    <a:pt x="326" y="1049"/>
                  </a:cubicBezTo>
                  <a:cubicBezTo>
                    <a:pt x="343" y="1065"/>
                    <a:pt x="343" y="1065"/>
                    <a:pt x="343" y="1065"/>
                  </a:cubicBezTo>
                  <a:cubicBezTo>
                    <a:pt x="311" y="1142"/>
                    <a:pt x="285" y="1217"/>
                    <a:pt x="266" y="1291"/>
                  </a:cubicBezTo>
                  <a:cubicBezTo>
                    <a:pt x="259" y="1318"/>
                    <a:pt x="261" y="1346"/>
                    <a:pt x="272" y="1372"/>
                  </a:cubicBezTo>
                  <a:cubicBezTo>
                    <a:pt x="227" y="1393"/>
                    <a:pt x="184" y="1423"/>
                    <a:pt x="146" y="1461"/>
                  </a:cubicBezTo>
                  <a:cubicBezTo>
                    <a:pt x="26" y="1580"/>
                    <a:pt x="2" y="1872"/>
                    <a:pt x="1" y="1884"/>
                  </a:cubicBezTo>
                  <a:cubicBezTo>
                    <a:pt x="0" y="1898"/>
                    <a:pt x="5" y="1911"/>
                    <a:pt x="14" y="1921"/>
                  </a:cubicBezTo>
                  <a:cubicBezTo>
                    <a:pt x="23" y="1930"/>
                    <a:pt x="35" y="1935"/>
                    <a:pt x="47" y="1935"/>
                  </a:cubicBezTo>
                  <a:cubicBezTo>
                    <a:pt x="49" y="1935"/>
                    <a:pt x="50" y="1935"/>
                    <a:pt x="51" y="1934"/>
                  </a:cubicBezTo>
                  <a:cubicBezTo>
                    <a:pt x="63" y="1933"/>
                    <a:pt x="355" y="1909"/>
                    <a:pt x="475" y="1789"/>
                  </a:cubicBezTo>
                  <a:cubicBezTo>
                    <a:pt x="512" y="1752"/>
                    <a:pt x="543" y="1709"/>
                    <a:pt x="563" y="1664"/>
                  </a:cubicBezTo>
                  <a:cubicBezTo>
                    <a:pt x="591" y="1675"/>
                    <a:pt x="619" y="1676"/>
                    <a:pt x="644" y="1669"/>
                  </a:cubicBezTo>
                  <a:cubicBezTo>
                    <a:pt x="718" y="1651"/>
                    <a:pt x="794" y="1625"/>
                    <a:pt x="870" y="1593"/>
                  </a:cubicBezTo>
                  <a:cubicBezTo>
                    <a:pt x="886" y="1609"/>
                    <a:pt x="886" y="1609"/>
                    <a:pt x="886" y="1609"/>
                  </a:cubicBezTo>
                  <a:cubicBezTo>
                    <a:pt x="891" y="1647"/>
                    <a:pt x="897" y="1762"/>
                    <a:pt x="804" y="1855"/>
                  </a:cubicBezTo>
                  <a:cubicBezTo>
                    <a:pt x="790" y="1868"/>
                    <a:pt x="786" y="1888"/>
                    <a:pt x="794" y="1906"/>
                  </a:cubicBezTo>
                  <a:cubicBezTo>
                    <a:pt x="801" y="1923"/>
                    <a:pt x="818" y="1935"/>
                    <a:pt x="837" y="1935"/>
                  </a:cubicBezTo>
                  <a:cubicBezTo>
                    <a:pt x="1021" y="1935"/>
                    <a:pt x="1278" y="1825"/>
                    <a:pt x="1373" y="1648"/>
                  </a:cubicBezTo>
                  <a:cubicBezTo>
                    <a:pt x="1414" y="1571"/>
                    <a:pt x="1442" y="1449"/>
                    <a:pt x="1353" y="1297"/>
                  </a:cubicBezTo>
                  <a:cubicBezTo>
                    <a:pt x="1390" y="1265"/>
                    <a:pt x="1427" y="1232"/>
                    <a:pt x="1461" y="1197"/>
                  </a:cubicBezTo>
                  <a:cubicBezTo>
                    <a:pt x="1615" y="1044"/>
                    <a:pt x="1735" y="845"/>
                    <a:pt x="1820" y="607"/>
                  </a:cubicBezTo>
                  <a:cubicBezTo>
                    <a:pt x="1925" y="309"/>
                    <a:pt x="1935" y="59"/>
                    <a:pt x="1935" y="48"/>
                  </a:cubicBezTo>
                  <a:cubicBezTo>
                    <a:pt x="1936" y="35"/>
                    <a:pt x="1931" y="23"/>
                    <a:pt x="1922" y="14"/>
                  </a:cubicBezTo>
                  <a:close/>
                  <a:moveTo>
                    <a:pt x="105" y="999"/>
                  </a:moveTo>
                  <a:cubicBezTo>
                    <a:pt x="134" y="859"/>
                    <a:pt x="218" y="706"/>
                    <a:pt x="331" y="645"/>
                  </a:cubicBezTo>
                  <a:cubicBezTo>
                    <a:pt x="407" y="604"/>
                    <a:pt x="491" y="608"/>
                    <a:pt x="579" y="656"/>
                  </a:cubicBezTo>
                  <a:cubicBezTo>
                    <a:pt x="504" y="755"/>
                    <a:pt x="438" y="862"/>
                    <a:pt x="384" y="975"/>
                  </a:cubicBezTo>
                  <a:cubicBezTo>
                    <a:pt x="383" y="974"/>
                    <a:pt x="375" y="964"/>
                    <a:pt x="359" y="960"/>
                  </a:cubicBezTo>
                  <a:cubicBezTo>
                    <a:pt x="353" y="959"/>
                    <a:pt x="230" y="932"/>
                    <a:pt x="105" y="999"/>
                  </a:cubicBezTo>
                  <a:close/>
                  <a:moveTo>
                    <a:pt x="409" y="1724"/>
                  </a:moveTo>
                  <a:cubicBezTo>
                    <a:pt x="345" y="1788"/>
                    <a:pt x="195" y="1821"/>
                    <a:pt x="100" y="1835"/>
                  </a:cubicBezTo>
                  <a:cubicBezTo>
                    <a:pt x="114" y="1740"/>
                    <a:pt x="148" y="1590"/>
                    <a:pt x="212" y="1526"/>
                  </a:cubicBezTo>
                  <a:cubicBezTo>
                    <a:pt x="248" y="1491"/>
                    <a:pt x="289" y="1463"/>
                    <a:pt x="331" y="1448"/>
                  </a:cubicBezTo>
                  <a:cubicBezTo>
                    <a:pt x="487" y="1605"/>
                    <a:pt x="487" y="1605"/>
                    <a:pt x="487" y="1605"/>
                  </a:cubicBezTo>
                  <a:cubicBezTo>
                    <a:pt x="472" y="1646"/>
                    <a:pt x="445" y="1688"/>
                    <a:pt x="409" y="1724"/>
                  </a:cubicBezTo>
                  <a:close/>
                  <a:moveTo>
                    <a:pt x="621" y="1579"/>
                  </a:moveTo>
                  <a:cubicBezTo>
                    <a:pt x="608" y="1583"/>
                    <a:pt x="592" y="1578"/>
                    <a:pt x="580" y="1566"/>
                  </a:cubicBezTo>
                  <a:cubicBezTo>
                    <a:pt x="520" y="1506"/>
                    <a:pt x="497" y="1482"/>
                    <a:pt x="489" y="1475"/>
                  </a:cubicBezTo>
                  <a:cubicBezTo>
                    <a:pt x="476" y="1462"/>
                    <a:pt x="443" y="1428"/>
                    <a:pt x="369" y="1355"/>
                  </a:cubicBezTo>
                  <a:cubicBezTo>
                    <a:pt x="358" y="1343"/>
                    <a:pt x="353" y="1328"/>
                    <a:pt x="356" y="1314"/>
                  </a:cubicBezTo>
                  <a:cubicBezTo>
                    <a:pt x="371" y="1256"/>
                    <a:pt x="390" y="1197"/>
                    <a:pt x="414" y="1137"/>
                  </a:cubicBezTo>
                  <a:cubicBezTo>
                    <a:pt x="799" y="1521"/>
                    <a:pt x="799" y="1521"/>
                    <a:pt x="799" y="1521"/>
                  </a:cubicBezTo>
                  <a:cubicBezTo>
                    <a:pt x="739" y="1545"/>
                    <a:pt x="679" y="1564"/>
                    <a:pt x="621" y="1579"/>
                  </a:cubicBezTo>
                  <a:close/>
                  <a:moveTo>
                    <a:pt x="1291" y="1604"/>
                  </a:moveTo>
                  <a:cubicBezTo>
                    <a:pt x="1230" y="1718"/>
                    <a:pt x="1076" y="1802"/>
                    <a:pt x="937" y="1831"/>
                  </a:cubicBezTo>
                  <a:cubicBezTo>
                    <a:pt x="981" y="1747"/>
                    <a:pt x="991" y="1640"/>
                    <a:pt x="975" y="1575"/>
                  </a:cubicBezTo>
                  <a:cubicBezTo>
                    <a:pt x="971" y="1560"/>
                    <a:pt x="961" y="1553"/>
                    <a:pt x="961" y="1552"/>
                  </a:cubicBezTo>
                  <a:cubicBezTo>
                    <a:pt x="1073" y="1497"/>
                    <a:pt x="1180" y="1432"/>
                    <a:pt x="1279" y="1356"/>
                  </a:cubicBezTo>
                  <a:cubicBezTo>
                    <a:pt x="1327" y="1445"/>
                    <a:pt x="1331" y="1528"/>
                    <a:pt x="1291" y="1604"/>
                  </a:cubicBezTo>
                  <a:close/>
                  <a:moveTo>
                    <a:pt x="1396" y="1132"/>
                  </a:moveTo>
                  <a:cubicBezTo>
                    <a:pt x="1354" y="1174"/>
                    <a:pt x="1309" y="1214"/>
                    <a:pt x="1261" y="1252"/>
                  </a:cubicBezTo>
                  <a:cubicBezTo>
                    <a:pt x="1148" y="1343"/>
                    <a:pt x="1024" y="1420"/>
                    <a:pt x="891" y="1482"/>
                  </a:cubicBezTo>
                  <a:cubicBezTo>
                    <a:pt x="454" y="1045"/>
                    <a:pt x="454" y="1045"/>
                    <a:pt x="454" y="1045"/>
                  </a:cubicBezTo>
                  <a:cubicBezTo>
                    <a:pt x="515" y="912"/>
                    <a:pt x="592" y="787"/>
                    <a:pt x="683" y="674"/>
                  </a:cubicBezTo>
                  <a:cubicBezTo>
                    <a:pt x="721" y="627"/>
                    <a:pt x="762" y="582"/>
                    <a:pt x="804" y="540"/>
                  </a:cubicBezTo>
                  <a:cubicBezTo>
                    <a:pt x="941" y="402"/>
                    <a:pt x="1119" y="292"/>
                    <a:pt x="1332" y="213"/>
                  </a:cubicBezTo>
                  <a:cubicBezTo>
                    <a:pt x="1722" y="603"/>
                    <a:pt x="1722" y="603"/>
                    <a:pt x="1722" y="603"/>
                  </a:cubicBezTo>
                  <a:cubicBezTo>
                    <a:pt x="1643" y="816"/>
                    <a:pt x="1533" y="994"/>
                    <a:pt x="1396" y="1132"/>
                  </a:cubicBezTo>
                  <a:close/>
                  <a:moveTo>
                    <a:pt x="1755" y="505"/>
                  </a:moveTo>
                  <a:cubicBezTo>
                    <a:pt x="1430" y="180"/>
                    <a:pt x="1430" y="180"/>
                    <a:pt x="1430" y="180"/>
                  </a:cubicBezTo>
                  <a:cubicBezTo>
                    <a:pt x="1607" y="125"/>
                    <a:pt x="1762" y="104"/>
                    <a:pt x="1838" y="97"/>
                  </a:cubicBezTo>
                  <a:cubicBezTo>
                    <a:pt x="1831" y="174"/>
                    <a:pt x="1810" y="328"/>
                    <a:pt x="1755" y="50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1" name="Freeform 24">
              <a:extLst>
                <a:ext uri="{FF2B5EF4-FFF2-40B4-BE49-F238E27FC236}">
                  <a16:creationId xmlns:a16="http://schemas.microsoft.com/office/drawing/2014/main" id="{D1944F78-2D91-BD1B-6B97-81AD07FEE48C}"/>
                </a:ext>
              </a:extLst>
            </p:cNvPr>
            <p:cNvSpPr>
              <a:spLocks/>
            </p:cNvSpPr>
            <p:nvPr/>
          </p:nvSpPr>
          <p:spPr bwMode="auto">
            <a:xfrm>
              <a:off x="3584575" y="9229725"/>
              <a:ext cx="223837" cy="223838"/>
            </a:xfrm>
            <a:custGeom>
              <a:avLst/>
              <a:gdLst>
                <a:gd name="T0" fmla="*/ 215 w 233"/>
                <a:gd name="T1" fmla="*/ 18 h 233"/>
                <a:gd name="T2" fmla="*/ 149 w 233"/>
                <a:gd name="T3" fmla="*/ 18 h 233"/>
                <a:gd name="T4" fmla="*/ 18 w 233"/>
                <a:gd name="T5" fmla="*/ 149 h 233"/>
                <a:gd name="T6" fmla="*/ 18 w 233"/>
                <a:gd name="T7" fmla="*/ 215 h 233"/>
                <a:gd name="T8" fmla="*/ 84 w 233"/>
                <a:gd name="T9" fmla="*/ 215 h 233"/>
                <a:gd name="T10" fmla="*/ 215 w 233"/>
                <a:gd name="T11" fmla="*/ 84 h 233"/>
                <a:gd name="T12" fmla="*/ 215 w 233"/>
                <a:gd name="T13" fmla="*/ 18 h 233"/>
              </a:gdLst>
              <a:ahLst/>
              <a:cxnLst>
                <a:cxn ang="0">
                  <a:pos x="T0" y="T1"/>
                </a:cxn>
                <a:cxn ang="0">
                  <a:pos x="T2" y="T3"/>
                </a:cxn>
                <a:cxn ang="0">
                  <a:pos x="T4" y="T5"/>
                </a:cxn>
                <a:cxn ang="0">
                  <a:pos x="T6" y="T7"/>
                </a:cxn>
                <a:cxn ang="0">
                  <a:pos x="T8" y="T9"/>
                </a:cxn>
                <a:cxn ang="0">
                  <a:pos x="T10" y="T11"/>
                </a:cxn>
                <a:cxn ang="0">
                  <a:pos x="T12" y="T13"/>
                </a:cxn>
              </a:cxnLst>
              <a:rect l="0" t="0" r="r" b="b"/>
              <a:pathLst>
                <a:path w="233" h="233">
                  <a:moveTo>
                    <a:pt x="215" y="18"/>
                  </a:moveTo>
                  <a:cubicBezTo>
                    <a:pt x="197" y="0"/>
                    <a:pt x="168" y="0"/>
                    <a:pt x="149" y="18"/>
                  </a:cubicBezTo>
                  <a:cubicBezTo>
                    <a:pt x="18" y="149"/>
                    <a:pt x="18" y="149"/>
                    <a:pt x="18" y="149"/>
                  </a:cubicBezTo>
                  <a:cubicBezTo>
                    <a:pt x="0" y="168"/>
                    <a:pt x="0" y="197"/>
                    <a:pt x="18" y="215"/>
                  </a:cubicBezTo>
                  <a:cubicBezTo>
                    <a:pt x="36" y="233"/>
                    <a:pt x="65" y="233"/>
                    <a:pt x="84" y="215"/>
                  </a:cubicBezTo>
                  <a:cubicBezTo>
                    <a:pt x="215" y="84"/>
                    <a:pt x="215" y="84"/>
                    <a:pt x="215" y="84"/>
                  </a:cubicBezTo>
                  <a:cubicBezTo>
                    <a:pt x="233" y="66"/>
                    <a:pt x="233" y="36"/>
                    <a:pt x="215"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2" name="Freeform 25">
              <a:extLst>
                <a:ext uri="{FF2B5EF4-FFF2-40B4-BE49-F238E27FC236}">
                  <a16:creationId xmlns:a16="http://schemas.microsoft.com/office/drawing/2014/main" id="{01450BF8-8618-0E59-C835-C6D72982650D}"/>
                </a:ext>
              </a:extLst>
            </p:cNvPr>
            <p:cNvSpPr>
              <a:spLocks/>
            </p:cNvSpPr>
            <p:nvPr/>
          </p:nvSpPr>
          <p:spPr bwMode="auto">
            <a:xfrm>
              <a:off x="2951163" y="8596313"/>
              <a:ext cx="225425" cy="225425"/>
            </a:xfrm>
            <a:custGeom>
              <a:avLst/>
              <a:gdLst>
                <a:gd name="T0" fmla="*/ 215 w 234"/>
                <a:gd name="T1" fmla="*/ 18 h 234"/>
                <a:gd name="T2" fmla="*/ 150 w 234"/>
                <a:gd name="T3" fmla="*/ 18 h 234"/>
                <a:gd name="T4" fmla="*/ 18 w 234"/>
                <a:gd name="T5" fmla="*/ 150 h 234"/>
                <a:gd name="T6" fmla="*/ 18 w 234"/>
                <a:gd name="T7" fmla="*/ 216 h 234"/>
                <a:gd name="T8" fmla="*/ 84 w 234"/>
                <a:gd name="T9" fmla="*/ 216 h 234"/>
                <a:gd name="T10" fmla="*/ 215 w 234"/>
                <a:gd name="T11" fmla="*/ 84 h 234"/>
                <a:gd name="T12" fmla="*/ 215 w 234"/>
                <a:gd name="T13" fmla="*/ 18 h 234"/>
              </a:gdLst>
              <a:ahLst/>
              <a:cxnLst>
                <a:cxn ang="0">
                  <a:pos x="T0" y="T1"/>
                </a:cxn>
                <a:cxn ang="0">
                  <a:pos x="T2" y="T3"/>
                </a:cxn>
                <a:cxn ang="0">
                  <a:pos x="T4" y="T5"/>
                </a:cxn>
                <a:cxn ang="0">
                  <a:pos x="T6" y="T7"/>
                </a:cxn>
                <a:cxn ang="0">
                  <a:pos x="T8" y="T9"/>
                </a:cxn>
                <a:cxn ang="0">
                  <a:pos x="T10" y="T11"/>
                </a:cxn>
                <a:cxn ang="0">
                  <a:pos x="T12" y="T13"/>
                </a:cxn>
              </a:cxnLst>
              <a:rect l="0" t="0" r="r" b="b"/>
              <a:pathLst>
                <a:path w="234" h="234">
                  <a:moveTo>
                    <a:pt x="215" y="18"/>
                  </a:moveTo>
                  <a:cubicBezTo>
                    <a:pt x="197" y="0"/>
                    <a:pt x="168" y="0"/>
                    <a:pt x="150" y="18"/>
                  </a:cubicBezTo>
                  <a:cubicBezTo>
                    <a:pt x="18" y="150"/>
                    <a:pt x="18" y="150"/>
                    <a:pt x="18" y="150"/>
                  </a:cubicBezTo>
                  <a:cubicBezTo>
                    <a:pt x="0" y="168"/>
                    <a:pt x="0" y="197"/>
                    <a:pt x="18" y="216"/>
                  </a:cubicBezTo>
                  <a:cubicBezTo>
                    <a:pt x="36" y="234"/>
                    <a:pt x="66" y="234"/>
                    <a:pt x="84" y="216"/>
                  </a:cubicBezTo>
                  <a:cubicBezTo>
                    <a:pt x="215" y="84"/>
                    <a:pt x="215" y="84"/>
                    <a:pt x="215" y="84"/>
                  </a:cubicBezTo>
                  <a:cubicBezTo>
                    <a:pt x="234" y="66"/>
                    <a:pt x="234" y="36"/>
                    <a:pt x="215"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3" name="Freeform 26">
              <a:extLst>
                <a:ext uri="{FF2B5EF4-FFF2-40B4-BE49-F238E27FC236}">
                  <a16:creationId xmlns:a16="http://schemas.microsoft.com/office/drawing/2014/main" id="{1DFF2890-302D-5DDF-287D-DE1FFBA507F4}"/>
                </a:ext>
              </a:extLst>
            </p:cNvPr>
            <p:cNvSpPr>
              <a:spLocks/>
            </p:cNvSpPr>
            <p:nvPr/>
          </p:nvSpPr>
          <p:spPr bwMode="auto">
            <a:xfrm>
              <a:off x="3090863" y="9293225"/>
              <a:ext cx="401637" cy="400050"/>
            </a:xfrm>
            <a:custGeom>
              <a:avLst/>
              <a:gdLst>
                <a:gd name="T0" fmla="*/ 399 w 417"/>
                <a:gd name="T1" fmla="*/ 18 h 417"/>
                <a:gd name="T2" fmla="*/ 334 w 417"/>
                <a:gd name="T3" fmla="*/ 18 h 417"/>
                <a:gd name="T4" fmla="*/ 18 w 417"/>
                <a:gd name="T5" fmla="*/ 333 h 417"/>
                <a:gd name="T6" fmla="*/ 18 w 417"/>
                <a:gd name="T7" fmla="*/ 398 h 417"/>
                <a:gd name="T8" fmla="*/ 84 w 417"/>
                <a:gd name="T9" fmla="*/ 398 h 417"/>
                <a:gd name="T10" fmla="*/ 399 w 417"/>
                <a:gd name="T11" fmla="*/ 84 h 417"/>
                <a:gd name="T12" fmla="*/ 399 w 417"/>
                <a:gd name="T13" fmla="*/ 18 h 417"/>
              </a:gdLst>
              <a:ahLst/>
              <a:cxnLst>
                <a:cxn ang="0">
                  <a:pos x="T0" y="T1"/>
                </a:cxn>
                <a:cxn ang="0">
                  <a:pos x="T2" y="T3"/>
                </a:cxn>
                <a:cxn ang="0">
                  <a:pos x="T4" y="T5"/>
                </a:cxn>
                <a:cxn ang="0">
                  <a:pos x="T6" y="T7"/>
                </a:cxn>
                <a:cxn ang="0">
                  <a:pos x="T8" y="T9"/>
                </a:cxn>
                <a:cxn ang="0">
                  <a:pos x="T10" y="T11"/>
                </a:cxn>
                <a:cxn ang="0">
                  <a:pos x="T12" y="T13"/>
                </a:cxn>
              </a:cxnLst>
              <a:rect l="0" t="0" r="r" b="b"/>
              <a:pathLst>
                <a:path w="417" h="417">
                  <a:moveTo>
                    <a:pt x="399" y="18"/>
                  </a:moveTo>
                  <a:cubicBezTo>
                    <a:pt x="381" y="0"/>
                    <a:pt x="352" y="0"/>
                    <a:pt x="334" y="18"/>
                  </a:cubicBezTo>
                  <a:cubicBezTo>
                    <a:pt x="18" y="333"/>
                    <a:pt x="18" y="333"/>
                    <a:pt x="18" y="333"/>
                  </a:cubicBezTo>
                  <a:cubicBezTo>
                    <a:pt x="0" y="351"/>
                    <a:pt x="0" y="380"/>
                    <a:pt x="18" y="398"/>
                  </a:cubicBezTo>
                  <a:cubicBezTo>
                    <a:pt x="37" y="417"/>
                    <a:pt x="66" y="417"/>
                    <a:pt x="84" y="398"/>
                  </a:cubicBezTo>
                  <a:cubicBezTo>
                    <a:pt x="399" y="84"/>
                    <a:pt x="399" y="84"/>
                    <a:pt x="399" y="84"/>
                  </a:cubicBezTo>
                  <a:cubicBezTo>
                    <a:pt x="417" y="65"/>
                    <a:pt x="417" y="36"/>
                    <a:pt x="399"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4" name="Freeform 27">
              <a:extLst>
                <a:ext uri="{FF2B5EF4-FFF2-40B4-BE49-F238E27FC236}">
                  <a16:creationId xmlns:a16="http://schemas.microsoft.com/office/drawing/2014/main" id="{3AC722F7-8531-9290-3D09-470758497EDA}"/>
                </a:ext>
              </a:extLst>
            </p:cNvPr>
            <p:cNvSpPr>
              <a:spLocks/>
            </p:cNvSpPr>
            <p:nvPr/>
          </p:nvSpPr>
          <p:spPr bwMode="auto">
            <a:xfrm>
              <a:off x="2733675" y="9293225"/>
              <a:ext cx="401637" cy="400050"/>
            </a:xfrm>
            <a:custGeom>
              <a:avLst/>
              <a:gdLst>
                <a:gd name="T0" fmla="*/ 399 w 417"/>
                <a:gd name="T1" fmla="*/ 18 h 417"/>
                <a:gd name="T2" fmla="*/ 333 w 417"/>
                <a:gd name="T3" fmla="*/ 18 h 417"/>
                <a:gd name="T4" fmla="*/ 18 w 417"/>
                <a:gd name="T5" fmla="*/ 333 h 417"/>
                <a:gd name="T6" fmla="*/ 18 w 417"/>
                <a:gd name="T7" fmla="*/ 398 h 417"/>
                <a:gd name="T8" fmla="*/ 84 w 417"/>
                <a:gd name="T9" fmla="*/ 398 h 417"/>
                <a:gd name="T10" fmla="*/ 399 w 417"/>
                <a:gd name="T11" fmla="*/ 84 h 417"/>
                <a:gd name="T12" fmla="*/ 399 w 417"/>
                <a:gd name="T13" fmla="*/ 18 h 417"/>
              </a:gdLst>
              <a:ahLst/>
              <a:cxnLst>
                <a:cxn ang="0">
                  <a:pos x="T0" y="T1"/>
                </a:cxn>
                <a:cxn ang="0">
                  <a:pos x="T2" y="T3"/>
                </a:cxn>
                <a:cxn ang="0">
                  <a:pos x="T4" y="T5"/>
                </a:cxn>
                <a:cxn ang="0">
                  <a:pos x="T6" y="T7"/>
                </a:cxn>
                <a:cxn ang="0">
                  <a:pos x="T8" y="T9"/>
                </a:cxn>
                <a:cxn ang="0">
                  <a:pos x="T10" y="T11"/>
                </a:cxn>
                <a:cxn ang="0">
                  <a:pos x="T12" y="T13"/>
                </a:cxn>
              </a:cxnLst>
              <a:rect l="0" t="0" r="r" b="b"/>
              <a:pathLst>
                <a:path w="417" h="417">
                  <a:moveTo>
                    <a:pt x="399" y="18"/>
                  </a:moveTo>
                  <a:cubicBezTo>
                    <a:pt x="381" y="0"/>
                    <a:pt x="352" y="0"/>
                    <a:pt x="333" y="18"/>
                  </a:cubicBezTo>
                  <a:cubicBezTo>
                    <a:pt x="18" y="333"/>
                    <a:pt x="18" y="333"/>
                    <a:pt x="18" y="333"/>
                  </a:cubicBezTo>
                  <a:cubicBezTo>
                    <a:pt x="0" y="351"/>
                    <a:pt x="0" y="380"/>
                    <a:pt x="18" y="398"/>
                  </a:cubicBezTo>
                  <a:cubicBezTo>
                    <a:pt x="37" y="417"/>
                    <a:pt x="66" y="417"/>
                    <a:pt x="84" y="398"/>
                  </a:cubicBezTo>
                  <a:cubicBezTo>
                    <a:pt x="399" y="84"/>
                    <a:pt x="399" y="84"/>
                    <a:pt x="399" y="84"/>
                  </a:cubicBezTo>
                  <a:cubicBezTo>
                    <a:pt x="417" y="65"/>
                    <a:pt x="417" y="36"/>
                    <a:pt x="399"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5" name="Freeform 28">
              <a:extLst>
                <a:ext uri="{FF2B5EF4-FFF2-40B4-BE49-F238E27FC236}">
                  <a16:creationId xmlns:a16="http://schemas.microsoft.com/office/drawing/2014/main" id="{F3DB0803-65BB-C979-33B8-0B15A39AEA95}"/>
                </a:ext>
              </a:extLst>
            </p:cNvPr>
            <p:cNvSpPr>
              <a:spLocks/>
            </p:cNvSpPr>
            <p:nvPr/>
          </p:nvSpPr>
          <p:spPr bwMode="auto">
            <a:xfrm>
              <a:off x="2713038" y="8912225"/>
              <a:ext cx="400050" cy="401638"/>
            </a:xfrm>
            <a:custGeom>
              <a:avLst/>
              <a:gdLst>
                <a:gd name="T0" fmla="*/ 399 w 417"/>
                <a:gd name="T1" fmla="*/ 18 h 417"/>
                <a:gd name="T2" fmla="*/ 333 w 417"/>
                <a:gd name="T3" fmla="*/ 18 h 417"/>
                <a:gd name="T4" fmla="*/ 18 w 417"/>
                <a:gd name="T5" fmla="*/ 333 h 417"/>
                <a:gd name="T6" fmla="*/ 18 w 417"/>
                <a:gd name="T7" fmla="*/ 399 h 417"/>
                <a:gd name="T8" fmla="*/ 84 w 417"/>
                <a:gd name="T9" fmla="*/ 399 h 417"/>
                <a:gd name="T10" fmla="*/ 399 w 417"/>
                <a:gd name="T11" fmla="*/ 84 h 417"/>
                <a:gd name="T12" fmla="*/ 399 w 417"/>
                <a:gd name="T13" fmla="*/ 18 h 417"/>
              </a:gdLst>
              <a:ahLst/>
              <a:cxnLst>
                <a:cxn ang="0">
                  <a:pos x="T0" y="T1"/>
                </a:cxn>
                <a:cxn ang="0">
                  <a:pos x="T2" y="T3"/>
                </a:cxn>
                <a:cxn ang="0">
                  <a:pos x="T4" y="T5"/>
                </a:cxn>
                <a:cxn ang="0">
                  <a:pos x="T6" y="T7"/>
                </a:cxn>
                <a:cxn ang="0">
                  <a:pos x="T8" y="T9"/>
                </a:cxn>
                <a:cxn ang="0">
                  <a:pos x="T10" y="T11"/>
                </a:cxn>
                <a:cxn ang="0">
                  <a:pos x="T12" y="T13"/>
                </a:cxn>
              </a:cxnLst>
              <a:rect l="0" t="0" r="r" b="b"/>
              <a:pathLst>
                <a:path w="417" h="417">
                  <a:moveTo>
                    <a:pt x="399" y="18"/>
                  </a:moveTo>
                  <a:cubicBezTo>
                    <a:pt x="380" y="0"/>
                    <a:pt x="351" y="0"/>
                    <a:pt x="333" y="18"/>
                  </a:cubicBezTo>
                  <a:cubicBezTo>
                    <a:pt x="18" y="333"/>
                    <a:pt x="18" y="333"/>
                    <a:pt x="18" y="333"/>
                  </a:cubicBezTo>
                  <a:cubicBezTo>
                    <a:pt x="0" y="351"/>
                    <a:pt x="0" y="381"/>
                    <a:pt x="18" y="399"/>
                  </a:cubicBezTo>
                  <a:cubicBezTo>
                    <a:pt x="36" y="417"/>
                    <a:pt x="65" y="417"/>
                    <a:pt x="84" y="399"/>
                  </a:cubicBezTo>
                  <a:cubicBezTo>
                    <a:pt x="399" y="84"/>
                    <a:pt x="399" y="84"/>
                    <a:pt x="399" y="84"/>
                  </a:cubicBezTo>
                  <a:cubicBezTo>
                    <a:pt x="417" y="66"/>
                    <a:pt x="417" y="36"/>
                    <a:pt x="399"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46" name="Freeform 29">
              <a:extLst>
                <a:ext uri="{FF2B5EF4-FFF2-40B4-BE49-F238E27FC236}">
                  <a16:creationId xmlns:a16="http://schemas.microsoft.com/office/drawing/2014/main" id="{214C42B1-4A3D-7096-67FB-03B1BD26A4A6}"/>
                </a:ext>
              </a:extLst>
            </p:cNvPr>
            <p:cNvSpPr>
              <a:spLocks/>
            </p:cNvSpPr>
            <p:nvPr/>
          </p:nvSpPr>
          <p:spPr bwMode="auto">
            <a:xfrm>
              <a:off x="3963988" y="8278813"/>
              <a:ext cx="161925" cy="161925"/>
            </a:xfrm>
            <a:custGeom>
              <a:avLst/>
              <a:gdLst>
                <a:gd name="T0" fmla="*/ 150 w 168"/>
                <a:gd name="T1" fmla="*/ 18 h 168"/>
                <a:gd name="T2" fmla="*/ 84 w 168"/>
                <a:gd name="T3" fmla="*/ 18 h 168"/>
                <a:gd name="T4" fmla="*/ 18 w 168"/>
                <a:gd name="T5" fmla="*/ 84 h 168"/>
                <a:gd name="T6" fmla="*/ 18 w 168"/>
                <a:gd name="T7" fmla="*/ 150 h 168"/>
                <a:gd name="T8" fmla="*/ 84 w 168"/>
                <a:gd name="T9" fmla="*/ 150 h 168"/>
                <a:gd name="T10" fmla="*/ 150 w 168"/>
                <a:gd name="T11" fmla="*/ 84 h 168"/>
                <a:gd name="T12" fmla="*/ 150 w 168"/>
                <a:gd name="T13" fmla="*/ 18 h 168"/>
              </a:gdLst>
              <a:ahLst/>
              <a:cxnLst>
                <a:cxn ang="0">
                  <a:pos x="T0" y="T1"/>
                </a:cxn>
                <a:cxn ang="0">
                  <a:pos x="T2" y="T3"/>
                </a:cxn>
                <a:cxn ang="0">
                  <a:pos x="T4" y="T5"/>
                </a:cxn>
                <a:cxn ang="0">
                  <a:pos x="T6" y="T7"/>
                </a:cxn>
                <a:cxn ang="0">
                  <a:pos x="T8" y="T9"/>
                </a:cxn>
                <a:cxn ang="0">
                  <a:pos x="T10" y="T11"/>
                </a:cxn>
                <a:cxn ang="0">
                  <a:pos x="T12" y="T13"/>
                </a:cxn>
              </a:cxnLst>
              <a:rect l="0" t="0" r="r" b="b"/>
              <a:pathLst>
                <a:path w="168" h="168">
                  <a:moveTo>
                    <a:pt x="150" y="18"/>
                  </a:moveTo>
                  <a:cubicBezTo>
                    <a:pt x="132" y="0"/>
                    <a:pt x="102" y="0"/>
                    <a:pt x="84" y="18"/>
                  </a:cubicBezTo>
                  <a:cubicBezTo>
                    <a:pt x="18" y="84"/>
                    <a:pt x="18" y="84"/>
                    <a:pt x="18" y="84"/>
                  </a:cubicBezTo>
                  <a:cubicBezTo>
                    <a:pt x="0" y="102"/>
                    <a:pt x="0" y="132"/>
                    <a:pt x="18" y="150"/>
                  </a:cubicBezTo>
                  <a:cubicBezTo>
                    <a:pt x="37" y="168"/>
                    <a:pt x="66" y="168"/>
                    <a:pt x="84" y="150"/>
                  </a:cubicBezTo>
                  <a:cubicBezTo>
                    <a:pt x="150" y="84"/>
                    <a:pt x="150" y="84"/>
                    <a:pt x="150" y="84"/>
                  </a:cubicBezTo>
                  <a:cubicBezTo>
                    <a:pt x="168" y="66"/>
                    <a:pt x="168" y="37"/>
                    <a:pt x="150"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grpSp>
      <p:sp>
        <p:nvSpPr>
          <p:cNvPr id="18" name="Rectangle 17">
            <a:extLst>
              <a:ext uri="{FF2B5EF4-FFF2-40B4-BE49-F238E27FC236}">
                <a16:creationId xmlns:a16="http://schemas.microsoft.com/office/drawing/2014/main" id="{EAC09E9B-6776-88A3-18BD-57CA610EC576}"/>
              </a:ext>
            </a:extLst>
          </p:cNvPr>
          <p:cNvSpPr/>
          <p:nvPr/>
        </p:nvSpPr>
        <p:spPr>
          <a:xfrm>
            <a:off x="8371857" y="5718185"/>
            <a:ext cx="4204187" cy="387798"/>
          </a:xfrm>
          <a:prstGeom prst="rect">
            <a:avLst/>
          </a:prstGeom>
        </p:spPr>
        <p:txBody>
          <a:bodyPr wrap="square" lIns="0" tIns="0" rIns="0" bIns="0" anchor="ctr">
            <a:spAutoFit/>
          </a:bodyPr>
          <a:lstStyle/>
          <a:p>
            <a:pPr>
              <a:lnSpc>
                <a:spcPct val="90000"/>
              </a:lnSpc>
            </a:pPr>
            <a:r>
              <a:rPr lang="en-IN" sz="1400" dirty="0">
                <a:solidFill>
                  <a:schemeClr val="bg1"/>
                </a:solidFill>
              </a:rPr>
              <a:t>It includes unique identifiers for both the devices and figures, along with timestamps for different activities</a:t>
            </a:r>
            <a:endParaRPr lang="en-IN" sz="1400" b="1" dirty="0">
              <a:solidFill>
                <a:schemeClr val="bg1"/>
              </a:solidFill>
              <a:latin typeface="Cambria" panose="02040503050406030204" pitchFamily="18"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27B568C7-30CE-6646-7284-9D125ED11FAC}"/>
              </a:ext>
            </a:extLst>
          </p:cNvPr>
          <p:cNvSpPr/>
          <p:nvPr/>
        </p:nvSpPr>
        <p:spPr>
          <a:xfrm>
            <a:off x="6962459" y="6927690"/>
            <a:ext cx="5800987" cy="1795438"/>
          </a:xfrm>
          <a:prstGeom prst="rect">
            <a:avLst/>
          </a:prstGeom>
          <a:solidFill>
            <a:srgbClr val="FF0000"/>
          </a:solidFill>
          <a:ln>
            <a:solidFill>
              <a:srgbClr val="FF0000"/>
            </a:solid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bg1"/>
              </a:solidFill>
              <a:latin typeface="Cambria" panose="02040503050406030204" pitchFamily="18" charset="0"/>
            </a:endParaRPr>
          </a:p>
        </p:txBody>
      </p:sp>
      <p:grpSp>
        <p:nvGrpSpPr>
          <p:cNvPr id="22" name="Group 21">
            <a:extLst>
              <a:ext uri="{FF2B5EF4-FFF2-40B4-BE49-F238E27FC236}">
                <a16:creationId xmlns:a16="http://schemas.microsoft.com/office/drawing/2014/main" id="{14B86647-9AC4-38B2-6E0D-232AF05B0367}"/>
              </a:ext>
            </a:extLst>
          </p:cNvPr>
          <p:cNvGrpSpPr/>
          <p:nvPr/>
        </p:nvGrpSpPr>
        <p:grpSpPr>
          <a:xfrm>
            <a:off x="7281740" y="7786529"/>
            <a:ext cx="710850" cy="506544"/>
            <a:chOff x="508000" y="7508875"/>
            <a:chExt cx="2289175" cy="2290763"/>
          </a:xfrm>
          <a:solidFill>
            <a:schemeClr val="bg1"/>
          </a:solidFill>
        </p:grpSpPr>
        <p:sp>
          <p:nvSpPr>
            <p:cNvPr id="36" name="Freeform 30">
              <a:extLst>
                <a:ext uri="{FF2B5EF4-FFF2-40B4-BE49-F238E27FC236}">
                  <a16:creationId xmlns:a16="http://schemas.microsoft.com/office/drawing/2014/main" id="{014AAF50-4BB6-94AF-263F-2AD215250C21}"/>
                </a:ext>
              </a:extLst>
            </p:cNvPr>
            <p:cNvSpPr>
              <a:spLocks noEditPoints="1"/>
            </p:cNvSpPr>
            <p:nvPr/>
          </p:nvSpPr>
          <p:spPr bwMode="auto">
            <a:xfrm>
              <a:off x="508000" y="7508875"/>
              <a:ext cx="2289175" cy="2290763"/>
            </a:xfrm>
            <a:custGeom>
              <a:avLst/>
              <a:gdLst>
                <a:gd name="T0" fmla="*/ 2032 w 2381"/>
                <a:gd name="T1" fmla="*/ 932 h 2381"/>
                <a:gd name="T2" fmla="*/ 2106 w 2381"/>
                <a:gd name="T3" fmla="*/ 642 h 2381"/>
                <a:gd name="T4" fmla="*/ 2106 w 2381"/>
                <a:gd name="T5" fmla="*/ 422 h 2381"/>
                <a:gd name="T6" fmla="*/ 1740 w 2381"/>
                <a:gd name="T7" fmla="*/ 275 h 2381"/>
                <a:gd name="T8" fmla="*/ 1450 w 2381"/>
                <a:gd name="T9" fmla="*/ 349 h 2381"/>
                <a:gd name="T10" fmla="*/ 1294 w 2381"/>
                <a:gd name="T11" fmla="*/ 0 h 2381"/>
                <a:gd name="T12" fmla="*/ 932 w 2381"/>
                <a:gd name="T13" fmla="*/ 155 h 2381"/>
                <a:gd name="T14" fmla="*/ 779 w 2381"/>
                <a:gd name="T15" fmla="*/ 412 h 2381"/>
                <a:gd name="T16" fmla="*/ 422 w 2381"/>
                <a:gd name="T17" fmla="*/ 276 h 2381"/>
                <a:gd name="T18" fmla="*/ 276 w 2381"/>
                <a:gd name="T19" fmla="*/ 642 h 2381"/>
                <a:gd name="T20" fmla="*/ 349 w 2381"/>
                <a:gd name="T21" fmla="*/ 932 h 2381"/>
                <a:gd name="T22" fmla="*/ 0 w 2381"/>
                <a:gd name="T23" fmla="*/ 1087 h 2381"/>
                <a:gd name="T24" fmla="*/ 156 w 2381"/>
                <a:gd name="T25" fmla="*/ 1449 h 2381"/>
                <a:gd name="T26" fmla="*/ 413 w 2381"/>
                <a:gd name="T27" fmla="*/ 1602 h 2381"/>
                <a:gd name="T28" fmla="*/ 276 w 2381"/>
                <a:gd name="T29" fmla="*/ 1959 h 2381"/>
                <a:gd name="T30" fmla="*/ 642 w 2381"/>
                <a:gd name="T31" fmla="*/ 2106 h 2381"/>
                <a:gd name="T32" fmla="*/ 932 w 2381"/>
                <a:gd name="T33" fmla="*/ 2032 h 2381"/>
                <a:gd name="T34" fmla="*/ 1087 w 2381"/>
                <a:gd name="T35" fmla="*/ 2381 h 2381"/>
                <a:gd name="T36" fmla="*/ 1450 w 2381"/>
                <a:gd name="T37" fmla="*/ 2226 h 2381"/>
                <a:gd name="T38" fmla="*/ 1603 w 2381"/>
                <a:gd name="T39" fmla="*/ 1969 h 2381"/>
                <a:gd name="T40" fmla="*/ 1959 w 2381"/>
                <a:gd name="T41" fmla="*/ 2106 h 2381"/>
                <a:gd name="T42" fmla="*/ 2151 w 2381"/>
                <a:gd name="T43" fmla="*/ 1849 h 2381"/>
                <a:gd name="T44" fmla="*/ 1969 w 2381"/>
                <a:gd name="T45" fmla="*/ 1602 h 2381"/>
                <a:gd name="T46" fmla="*/ 2226 w 2381"/>
                <a:gd name="T47" fmla="*/ 1449 h 2381"/>
                <a:gd name="T48" fmla="*/ 2381 w 2381"/>
                <a:gd name="T49" fmla="*/ 1087 h 2381"/>
                <a:gd name="T50" fmla="*/ 2278 w 2381"/>
                <a:gd name="T51" fmla="*/ 1294 h 2381"/>
                <a:gd name="T52" fmla="*/ 1993 w 2381"/>
                <a:gd name="T53" fmla="*/ 1346 h 2381"/>
                <a:gd name="T54" fmla="*/ 1860 w 2381"/>
                <a:gd name="T55" fmla="*/ 1585 h 2381"/>
                <a:gd name="T56" fmla="*/ 2033 w 2381"/>
                <a:gd name="T57" fmla="*/ 1813 h 2381"/>
                <a:gd name="T58" fmla="*/ 2033 w 2381"/>
                <a:gd name="T59" fmla="*/ 1886 h 2381"/>
                <a:gd name="T60" fmla="*/ 1813 w 2381"/>
                <a:gd name="T61" fmla="*/ 2032 h 2381"/>
                <a:gd name="T62" fmla="*/ 1585 w 2381"/>
                <a:gd name="T63" fmla="*/ 1860 h 2381"/>
                <a:gd name="T64" fmla="*/ 1346 w 2381"/>
                <a:gd name="T65" fmla="*/ 1993 h 2381"/>
                <a:gd name="T66" fmla="*/ 1294 w 2381"/>
                <a:gd name="T67" fmla="*/ 2278 h 2381"/>
                <a:gd name="T68" fmla="*/ 1035 w 2381"/>
                <a:gd name="T69" fmla="*/ 2226 h 2381"/>
                <a:gd name="T70" fmla="*/ 997 w 2381"/>
                <a:gd name="T71" fmla="*/ 1943 h 2381"/>
                <a:gd name="T72" fmla="*/ 770 w 2381"/>
                <a:gd name="T73" fmla="*/ 1853 h 2381"/>
                <a:gd name="T74" fmla="*/ 569 w 2381"/>
                <a:gd name="T75" fmla="*/ 2032 h 2381"/>
                <a:gd name="T76" fmla="*/ 349 w 2381"/>
                <a:gd name="T77" fmla="*/ 1886 h 2381"/>
                <a:gd name="T78" fmla="*/ 514 w 2381"/>
                <a:gd name="T79" fmla="*/ 1648 h 2381"/>
                <a:gd name="T80" fmla="*/ 438 w 2381"/>
                <a:gd name="T81" fmla="*/ 1385 h 2381"/>
                <a:gd name="T82" fmla="*/ 156 w 2381"/>
                <a:gd name="T83" fmla="*/ 1346 h 2381"/>
                <a:gd name="T84" fmla="*/ 104 w 2381"/>
                <a:gd name="T85" fmla="*/ 1087 h 2381"/>
                <a:gd name="T86" fmla="*/ 388 w 2381"/>
                <a:gd name="T87" fmla="*/ 1035 h 2381"/>
                <a:gd name="T88" fmla="*/ 522 w 2381"/>
                <a:gd name="T89" fmla="*/ 796 h 2381"/>
                <a:gd name="T90" fmla="*/ 349 w 2381"/>
                <a:gd name="T91" fmla="*/ 569 h 2381"/>
                <a:gd name="T92" fmla="*/ 495 w 2381"/>
                <a:gd name="T93" fmla="*/ 349 h 2381"/>
                <a:gd name="T94" fmla="*/ 733 w 2381"/>
                <a:gd name="T95" fmla="*/ 513 h 2381"/>
                <a:gd name="T96" fmla="*/ 997 w 2381"/>
                <a:gd name="T97" fmla="*/ 438 h 2381"/>
                <a:gd name="T98" fmla="*/ 1035 w 2381"/>
                <a:gd name="T99" fmla="*/ 155 h 2381"/>
                <a:gd name="T100" fmla="*/ 1294 w 2381"/>
                <a:gd name="T101" fmla="*/ 104 h 2381"/>
                <a:gd name="T102" fmla="*/ 1346 w 2381"/>
                <a:gd name="T103" fmla="*/ 388 h 2381"/>
                <a:gd name="T104" fmla="*/ 1585 w 2381"/>
                <a:gd name="T105" fmla="*/ 521 h 2381"/>
                <a:gd name="T106" fmla="*/ 1813 w 2381"/>
                <a:gd name="T107" fmla="*/ 349 h 2381"/>
                <a:gd name="T108" fmla="*/ 2033 w 2381"/>
                <a:gd name="T109" fmla="*/ 495 h 2381"/>
                <a:gd name="T110" fmla="*/ 2033 w 2381"/>
                <a:gd name="T111" fmla="*/ 569 h 2381"/>
                <a:gd name="T112" fmla="*/ 1860 w 2381"/>
                <a:gd name="T113" fmla="*/ 796 h 2381"/>
                <a:gd name="T114" fmla="*/ 1993 w 2381"/>
                <a:gd name="T115" fmla="*/ 1035 h 2381"/>
                <a:gd name="T116" fmla="*/ 2278 w 2381"/>
                <a:gd name="T117" fmla="*/ 1087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1" h="2381">
                  <a:moveTo>
                    <a:pt x="2226" y="932"/>
                  </a:moveTo>
                  <a:cubicBezTo>
                    <a:pt x="2032" y="932"/>
                    <a:pt x="2032" y="932"/>
                    <a:pt x="2032" y="932"/>
                  </a:cubicBezTo>
                  <a:cubicBezTo>
                    <a:pt x="2016" y="879"/>
                    <a:pt x="1995" y="827"/>
                    <a:pt x="1969" y="779"/>
                  </a:cubicBezTo>
                  <a:cubicBezTo>
                    <a:pt x="2106" y="642"/>
                    <a:pt x="2106" y="642"/>
                    <a:pt x="2106" y="642"/>
                  </a:cubicBezTo>
                  <a:cubicBezTo>
                    <a:pt x="2135" y="612"/>
                    <a:pt x="2151" y="573"/>
                    <a:pt x="2151" y="532"/>
                  </a:cubicBezTo>
                  <a:cubicBezTo>
                    <a:pt x="2151" y="490"/>
                    <a:pt x="2135" y="451"/>
                    <a:pt x="2106" y="422"/>
                  </a:cubicBezTo>
                  <a:cubicBezTo>
                    <a:pt x="1959" y="275"/>
                    <a:pt x="1959" y="275"/>
                    <a:pt x="1959" y="275"/>
                  </a:cubicBezTo>
                  <a:cubicBezTo>
                    <a:pt x="1901" y="217"/>
                    <a:pt x="1798" y="217"/>
                    <a:pt x="1740" y="275"/>
                  </a:cubicBezTo>
                  <a:cubicBezTo>
                    <a:pt x="1603" y="412"/>
                    <a:pt x="1603" y="412"/>
                    <a:pt x="1603" y="412"/>
                  </a:cubicBezTo>
                  <a:cubicBezTo>
                    <a:pt x="1554" y="387"/>
                    <a:pt x="1503" y="365"/>
                    <a:pt x="1450" y="349"/>
                  </a:cubicBezTo>
                  <a:cubicBezTo>
                    <a:pt x="1450" y="155"/>
                    <a:pt x="1450" y="155"/>
                    <a:pt x="1450" y="155"/>
                  </a:cubicBezTo>
                  <a:cubicBezTo>
                    <a:pt x="1450" y="70"/>
                    <a:pt x="1380" y="0"/>
                    <a:pt x="1294" y="0"/>
                  </a:cubicBezTo>
                  <a:cubicBezTo>
                    <a:pt x="1087" y="0"/>
                    <a:pt x="1087" y="0"/>
                    <a:pt x="1087" y="0"/>
                  </a:cubicBezTo>
                  <a:cubicBezTo>
                    <a:pt x="1002" y="0"/>
                    <a:pt x="932" y="70"/>
                    <a:pt x="932" y="155"/>
                  </a:cubicBezTo>
                  <a:cubicBezTo>
                    <a:pt x="932" y="349"/>
                    <a:pt x="932" y="349"/>
                    <a:pt x="932" y="349"/>
                  </a:cubicBezTo>
                  <a:cubicBezTo>
                    <a:pt x="879" y="365"/>
                    <a:pt x="828" y="387"/>
                    <a:pt x="779" y="412"/>
                  </a:cubicBezTo>
                  <a:cubicBezTo>
                    <a:pt x="642" y="276"/>
                    <a:pt x="642" y="276"/>
                    <a:pt x="642" y="276"/>
                  </a:cubicBezTo>
                  <a:cubicBezTo>
                    <a:pt x="581" y="215"/>
                    <a:pt x="483" y="215"/>
                    <a:pt x="422" y="276"/>
                  </a:cubicBezTo>
                  <a:cubicBezTo>
                    <a:pt x="276" y="422"/>
                    <a:pt x="276" y="422"/>
                    <a:pt x="276" y="422"/>
                  </a:cubicBezTo>
                  <a:cubicBezTo>
                    <a:pt x="215" y="483"/>
                    <a:pt x="215" y="581"/>
                    <a:pt x="276" y="642"/>
                  </a:cubicBezTo>
                  <a:cubicBezTo>
                    <a:pt x="413" y="779"/>
                    <a:pt x="413" y="779"/>
                    <a:pt x="413" y="779"/>
                  </a:cubicBezTo>
                  <a:cubicBezTo>
                    <a:pt x="387" y="827"/>
                    <a:pt x="366" y="879"/>
                    <a:pt x="349" y="932"/>
                  </a:cubicBezTo>
                  <a:cubicBezTo>
                    <a:pt x="156" y="932"/>
                    <a:pt x="156" y="932"/>
                    <a:pt x="156" y="932"/>
                  </a:cubicBezTo>
                  <a:cubicBezTo>
                    <a:pt x="70" y="932"/>
                    <a:pt x="0" y="1001"/>
                    <a:pt x="0" y="1087"/>
                  </a:cubicBezTo>
                  <a:cubicBezTo>
                    <a:pt x="0" y="1294"/>
                    <a:pt x="0" y="1294"/>
                    <a:pt x="0" y="1294"/>
                  </a:cubicBezTo>
                  <a:cubicBezTo>
                    <a:pt x="0" y="1380"/>
                    <a:pt x="70" y="1449"/>
                    <a:pt x="156" y="1449"/>
                  </a:cubicBezTo>
                  <a:cubicBezTo>
                    <a:pt x="349" y="1449"/>
                    <a:pt x="349" y="1449"/>
                    <a:pt x="349" y="1449"/>
                  </a:cubicBezTo>
                  <a:cubicBezTo>
                    <a:pt x="366" y="1502"/>
                    <a:pt x="387" y="1554"/>
                    <a:pt x="413" y="1602"/>
                  </a:cubicBezTo>
                  <a:cubicBezTo>
                    <a:pt x="276" y="1739"/>
                    <a:pt x="276" y="1739"/>
                    <a:pt x="276" y="1739"/>
                  </a:cubicBezTo>
                  <a:cubicBezTo>
                    <a:pt x="215" y="1800"/>
                    <a:pt x="215" y="1899"/>
                    <a:pt x="276" y="1959"/>
                  </a:cubicBezTo>
                  <a:cubicBezTo>
                    <a:pt x="422" y="2106"/>
                    <a:pt x="422" y="2106"/>
                    <a:pt x="422" y="2106"/>
                  </a:cubicBezTo>
                  <a:cubicBezTo>
                    <a:pt x="483" y="2166"/>
                    <a:pt x="581" y="2166"/>
                    <a:pt x="642" y="2106"/>
                  </a:cubicBezTo>
                  <a:cubicBezTo>
                    <a:pt x="779" y="1969"/>
                    <a:pt x="779" y="1969"/>
                    <a:pt x="779" y="1969"/>
                  </a:cubicBezTo>
                  <a:cubicBezTo>
                    <a:pt x="828" y="1995"/>
                    <a:pt x="879" y="2016"/>
                    <a:pt x="932" y="2032"/>
                  </a:cubicBezTo>
                  <a:cubicBezTo>
                    <a:pt x="932" y="2226"/>
                    <a:pt x="932" y="2226"/>
                    <a:pt x="932" y="2226"/>
                  </a:cubicBezTo>
                  <a:cubicBezTo>
                    <a:pt x="932" y="2311"/>
                    <a:pt x="1002" y="2381"/>
                    <a:pt x="1087" y="2381"/>
                  </a:cubicBezTo>
                  <a:cubicBezTo>
                    <a:pt x="1294" y="2381"/>
                    <a:pt x="1294" y="2381"/>
                    <a:pt x="1294" y="2381"/>
                  </a:cubicBezTo>
                  <a:cubicBezTo>
                    <a:pt x="1380" y="2381"/>
                    <a:pt x="1450" y="2311"/>
                    <a:pt x="1450" y="2226"/>
                  </a:cubicBezTo>
                  <a:cubicBezTo>
                    <a:pt x="1450" y="2032"/>
                    <a:pt x="1450" y="2032"/>
                    <a:pt x="1450" y="2032"/>
                  </a:cubicBezTo>
                  <a:cubicBezTo>
                    <a:pt x="1503" y="2016"/>
                    <a:pt x="1554" y="1994"/>
                    <a:pt x="1603" y="1969"/>
                  </a:cubicBezTo>
                  <a:cubicBezTo>
                    <a:pt x="1740" y="2106"/>
                    <a:pt x="1740" y="2106"/>
                    <a:pt x="1740" y="2106"/>
                  </a:cubicBezTo>
                  <a:cubicBezTo>
                    <a:pt x="1798" y="2164"/>
                    <a:pt x="1901" y="2164"/>
                    <a:pt x="1959" y="2106"/>
                  </a:cubicBezTo>
                  <a:cubicBezTo>
                    <a:pt x="2106" y="1959"/>
                    <a:pt x="2106" y="1959"/>
                    <a:pt x="2106" y="1959"/>
                  </a:cubicBezTo>
                  <a:cubicBezTo>
                    <a:pt x="2135" y="1930"/>
                    <a:pt x="2151" y="1891"/>
                    <a:pt x="2151" y="1849"/>
                  </a:cubicBezTo>
                  <a:cubicBezTo>
                    <a:pt x="2151" y="1808"/>
                    <a:pt x="2135" y="1769"/>
                    <a:pt x="2106" y="1739"/>
                  </a:cubicBezTo>
                  <a:cubicBezTo>
                    <a:pt x="1969" y="1602"/>
                    <a:pt x="1969" y="1602"/>
                    <a:pt x="1969" y="1602"/>
                  </a:cubicBezTo>
                  <a:cubicBezTo>
                    <a:pt x="1995" y="1554"/>
                    <a:pt x="2016" y="1502"/>
                    <a:pt x="2032" y="1449"/>
                  </a:cubicBezTo>
                  <a:cubicBezTo>
                    <a:pt x="2226" y="1449"/>
                    <a:pt x="2226" y="1449"/>
                    <a:pt x="2226" y="1449"/>
                  </a:cubicBezTo>
                  <a:cubicBezTo>
                    <a:pt x="2312" y="1449"/>
                    <a:pt x="2381" y="1380"/>
                    <a:pt x="2381" y="1294"/>
                  </a:cubicBezTo>
                  <a:cubicBezTo>
                    <a:pt x="2381" y="1087"/>
                    <a:pt x="2381" y="1087"/>
                    <a:pt x="2381" y="1087"/>
                  </a:cubicBezTo>
                  <a:cubicBezTo>
                    <a:pt x="2381" y="1001"/>
                    <a:pt x="2312" y="932"/>
                    <a:pt x="2226" y="932"/>
                  </a:cubicBezTo>
                  <a:close/>
                  <a:moveTo>
                    <a:pt x="2278" y="1294"/>
                  </a:moveTo>
                  <a:cubicBezTo>
                    <a:pt x="2278" y="1323"/>
                    <a:pt x="2255" y="1346"/>
                    <a:pt x="2226" y="1346"/>
                  </a:cubicBezTo>
                  <a:cubicBezTo>
                    <a:pt x="1993" y="1346"/>
                    <a:pt x="1993" y="1346"/>
                    <a:pt x="1993" y="1346"/>
                  </a:cubicBezTo>
                  <a:cubicBezTo>
                    <a:pt x="1970" y="1346"/>
                    <a:pt x="1949" y="1362"/>
                    <a:pt x="1943" y="1385"/>
                  </a:cubicBezTo>
                  <a:cubicBezTo>
                    <a:pt x="1925" y="1455"/>
                    <a:pt x="1897" y="1523"/>
                    <a:pt x="1860" y="1585"/>
                  </a:cubicBezTo>
                  <a:cubicBezTo>
                    <a:pt x="1848" y="1605"/>
                    <a:pt x="1851" y="1631"/>
                    <a:pt x="1868" y="1648"/>
                  </a:cubicBezTo>
                  <a:cubicBezTo>
                    <a:pt x="2033" y="1813"/>
                    <a:pt x="2033" y="1813"/>
                    <a:pt x="2033" y="1813"/>
                  </a:cubicBezTo>
                  <a:cubicBezTo>
                    <a:pt x="2042" y="1822"/>
                    <a:pt x="2048" y="1835"/>
                    <a:pt x="2048" y="1849"/>
                  </a:cubicBezTo>
                  <a:cubicBezTo>
                    <a:pt x="2048" y="1863"/>
                    <a:pt x="2042" y="1876"/>
                    <a:pt x="2033" y="1886"/>
                  </a:cubicBezTo>
                  <a:cubicBezTo>
                    <a:pt x="1886" y="2032"/>
                    <a:pt x="1886" y="2032"/>
                    <a:pt x="1886" y="2032"/>
                  </a:cubicBezTo>
                  <a:cubicBezTo>
                    <a:pt x="1867" y="2052"/>
                    <a:pt x="1832" y="2052"/>
                    <a:pt x="1813" y="2032"/>
                  </a:cubicBezTo>
                  <a:cubicBezTo>
                    <a:pt x="1648" y="1868"/>
                    <a:pt x="1648" y="1868"/>
                    <a:pt x="1648" y="1868"/>
                  </a:cubicBezTo>
                  <a:cubicBezTo>
                    <a:pt x="1631" y="1851"/>
                    <a:pt x="1606" y="1848"/>
                    <a:pt x="1585" y="1860"/>
                  </a:cubicBezTo>
                  <a:cubicBezTo>
                    <a:pt x="1523" y="1897"/>
                    <a:pt x="1456" y="1925"/>
                    <a:pt x="1385" y="1943"/>
                  </a:cubicBezTo>
                  <a:cubicBezTo>
                    <a:pt x="1362" y="1949"/>
                    <a:pt x="1346" y="1969"/>
                    <a:pt x="1346" y="1993"/>
                  </a:cubicBezTo>
                  <a:cubicBezTo>
                    <a:pt x="1346" y="2226"/>
                    <a:pt x="1346" y="2226"/>
                    <a:pt x="1346" y="2226"/>
                  </a:cubicBezTo>
                  <a:cubicBezTo>
                    <a:pt x="1346" y="2254"/>
                    <a:pt x="1323" y="2278"/>
                    <a:pt x="1294" y="2278"/>
                  </a:cubicBezTo>
                  <a:cubicBezTo>
                    <a:pt x="1087" y="2278"/>
                    <a:pt x="1087" y="2278"/>
                    <a:pt x="1087" y="2278"/>
                  </a:cubicBezTo>
                  <a:cubicBezTo>
                    <a:pt x="1059" y="2278"/>
                    <a:pt x="1035" y="2254"/>
                    <a:pt x="1035" y="2226"/>
                  </a:cubicBezTo>
                  <a:cubicBezTo>
                    <a:pt x="1035" y="1993"/>
                    <a:pt x="1035" y="1993"/>
                    <a:pt x="1035" y="1993"/>
                  </a:cubicBezTo>
                  <a:cubicBezTo>
                    <a:pt x="1035" y="1969"/>
                    <a:pt x="1019" y="1949"/>
                    <a:pt x="997" y="1943"/>
                  </a:cubicBezTo>
                  <a:cubicBezTo>
                    <a:pt x="926" y="1925"/>
                    <a:pt x="859" y="1897"/>
                    <a:pt x="796" y="1860"/>
                  </a:cubicBezTo>
                  <a:cubicBezTo>
                    <a:pt x="788" y="1855"/>
                    <a:pt x="779" y="1853"/>
                    <a:pt x="770" y="1853"/>
                  </a:cubicBezTo>
                  <a:cubicBezTo>
                    <a:pt x="757" y="1853"/>
                    <a:pt x="743" y="1858"/>
                    <a:pt x="733" y="1868"/>
                  </a:cubicBezTo>
                  <a:cubicBezTo>
                    <a:pt x="569" y="2032"/>
                    <a:pt x="569" y="2032"/>
                    <a:pt x="569" y="2032"/>
                  </a:cubicBezTo>
                  <a:cubicBezTo>
                    <a:pt x="548" y="2053"/>
                    <a:pt x="516" y="2053"/>
                    <a:pt x="495" y="2032"/>
                  </a:cubicBezTo>
                  <a:cubicBezTo>
                    <a:pt x="349" y="1886"/>
                    <a:pt x="349" y="1886"/>
                    <a:pt x="349" y="1886"/>
                  </a:cubicBezTo>
                  <a:cubicBezTo>
                    <a:pt x="329" y="1866"/>
                    <a:pt x="329" y="1833"/>
                    <a:pt x="349" y="1813"/>
                  </a:cubicBezTo>
                  <a:cubicBezTo>
                    <a:pt x="514" y="1648"/>
                    <a:pt x="514" y="1648"/>
                    <a:pt x="514" y="1648"/>
                  </a:cubicBezTo>
                  <a:cubicBezTo>
                    <a:pt x="530" y="1631"/>
                    <a:pt x="533" y="1605"/>
                    <a:pt x="521" y="1585"/>
                  </a:cubicBezTo>
                  <a:cubicBezTo>
                    <a:pt x="485" y="1523"/>
                    <a:pt x="457" y="1455"/>
                    <a:pt x="438" y="1385"/>
                  </a:cubicBezTo>
                  <a:cubicBezTo>
                    <a:pt x="433" y="1362"/>
                    <a:pt x="412" y="1346"/>
                    <a:pt x="388" y="1346"/>
                  </a:cubicBezTo>
                  <a:cubicBezTo>
                    <a:pt x="156" y="1346"/>
                    <a:pt x="156" y="1346"/>
                    <a:pt x="156" y="1346"/>
                  </a:cubicBezTo>
                  <a:cubicBezTo>
                    <a:pt x="127" y="1346"/>
                    <a:pt x="104" y="1323"/>
                    <a:pt x="104" y="1294"/>
                  </a:cubicBezTo>
                  <a:cubicBezTo>
                    <a:pt x="104" y="1087"/>
                    <a:pt x="104" y="1087"/>
                    <a:pt x="104" y="1087"/>
                  </a:cubicBezTo>
                  <a:cubicBezTo>
                    <a:pt x="104" y="1059"/>
                    <a:pt x="127" y="1035"/>
                    <a:pt x="156" y="1035"/>
                  </a:cubicBezTo>
                  <a:cubicBezTo>
                    <a:pt x="388" y="1035"/>
                    <a:pt x="388" y="1035"/>
                    <a:pt x="388" y="1035"/>
                  </a:cubicBezTo>
                  <a:cubicBezTo>
                    <a:pt x="412" y="1035"/>
                    <a:pt x="433" y="1019"/>
                    <a:pt x="439" y="996"/>
                  </a:cubicBezTo>
                  <a:cubicBezTo>
                    <a:pt x="457" y="926"/>
                    <a:pt x="485" y="858"/>
                    <a:pt x="522" y="796"/>
                  </a:cubicBezTo>
                  <a:cubicBezTo>
                    <a:pt x="534" y="776"/>
                    <a:pt x="530" y="750"/>
                    <a:pt x="514" y="733"/>
                  </a:cubicBezTo>
                  <a:cubicBezTo>
                    <a:pt x="349" y="569"/>
                    <a:pt x="349" y="569"/>
                    <a:pt x="349" y="569"/>
                  </a:cubicBezTo>
                  <a:cubicBezTo>
                    <a:pt x="329" y="548"/>
                    <a:pt x="329" y="515"/>
                    <a:pt x="349" y="495"/>
                  </a:cubicBezTo>
                  <a:cubicBezTo>
                    <a:pt x="495" y="349"/>
                    <a:pt x="495" y="349"/>
                    <a:pt x="495" y="349"/>
                  </a:cubicBezTo>
                  <a:cubicBezTo>
                    <a:pt x="516" y="328"/>
                    <a:pt x="548" y="329"/>
                    <a:pt x="569" y="349"/>
                  </a:cubicBezTo>
                  <a:cubicBezTo>
                    <a:pt x="733" y="513"/>
                    <a:pt x="733" y="513"/>
                    <a:pt x="733" y="513"/>
                  </a:cubicBezTo>
                  <a:cubicBezTo>
                    <a:pt x="750" y="530"/>
                    <a:pt x="776" y="533"/>
                    <a:pt x="796" y="521"/>
                  </a:cubicBezTo>
                  <a:cubicBezTo>
                    <a:pt x="859" y="485"/>
                    <a:pt x="926" y="457"/>
                    <a:pt x="997" y="438"/>
                  </a:cubicBezTo>
                  <a:cubicBezTo>
                    <a:pt x="1019" y="432"/>
                    <a:pt x="1035" y="412"/>
                    <a:pt x="1035" y="388"/>
                  </a:cubicBezTo>
                  <a:cubicBezTo>
                    <a:pt x="1035" y="155"/>
                    <a:pt x="1035" y="155"/>
                    <a:pt x="1035" y="155"/>
                  </a:cubicBezTo>
                  <a:cubicBezTo>
                    <a:pt x="1035" y="127"/>
                    <a:pt x="1059" y="104"/>
                    <a:pt x="1087" y="104"/>
                  </a:cubicBezTo>
                  <a:cubicBezTo>
                    <a:pt x="1294" y="104"/>
                    <a:pt x="1294" y="104"/>
                    <a:pt x="1294" y="104"/>
                  </a:cubicBezTo>
                  <a:cubicBezTo>
                    <a:pt x="1323" y="104"/>
                    <a:pt x="1346" y="127"/>
                    <a:pt x="1346" y="155"/>
                  </a:cubicBezTo>
                  <a:cubicBezTo>
                    <a:pt x="1346" y="388"/>
                    <a:pt x="1346" y="388"/>
                    <a:pt x="1346" y="388"/>
                  </a:cubicBezTo>
                  <a:cubicBezTo>
                    <a:pt x="1346" y="412"/>
                    <a:pt x="1362" y="432"/>
                    <a:pt x="1385" y="438"/>
                  </a:cubicBezTo>
                  <a:cubicBezTo>
                    <a:pt x="1456" y="457"/>
                    <a:pt x="1523" y="485"/>
                    <a:pt x="1585" y="521"/>
                  </a:cubicBezTo>
                  <a:cubicBezTo>
                    <a:pt x="1606" y="533"/>
                    <a:pt x="1632" y="530"/>
                    <a:pt x="1648" y="513"/>
                  </a:cubicBezTo>
                  <a:cubicBezTo>
                    <a:pt x="1813" y="349"/>
                    <a:pt x="1813" y="349"/>
                    <a:pt x="1813" y="349"/>
                  </a:cubicBezTo>
                  <a:cubicBezTo>
                    <a:pt x="1832" y="329"/>
                    <a:pt x="1867" y="329"/>
                    <a:pt x="1886" y="349"/>
                  </a:cubicBezTo>
                  <a:cubicBezTo>
                    <a:pt x="2033" y="495"/>
                    <a:pt x="2033" y="495"/>
                    <a:pt x="2033" y="495"/>
                  </a:cubicBezTo>
                  <a:cubicBezTo>
                    <a:pt x="2042" y="505"/>
                    <a:pt x="2048" y="518"/>
                    <a:pt x="2048" y="532"/>
                  </a:cubicBezTo>
                  <a:cubicBezTo>
                    <a:pt x="2048" y="546"/>
                    <a:pt x="2042" y="559"/>
                    <a:pt x="2033" y="569"/>
                  </a:cubicBezTo>
                  <a:cubicBezTo>
                    <a:pt x="1868" y="733"/>
                    <a:pt x="1868" y="733"/>
                    <a:pt x="1868" y="733"/>
                  </a:cubicBezTo>
                  <a:cubicBezTo>
                    <a:pt x="1851" y="750"/>
                    <a:pt x="1848" y="776"/>
                    <a:pt x="1860" y="796"/>
                  </a:cubicBezTo>
                  <a:cubicBezTo>
                    <a:pt x="1897" y="858"/>
                    <a:pt x="1925" y="926"/>
                    <a:pt x="1943" y="996"/>
                  </a:cubicBezTo>
                  <a:cubicBezTo>
                    <a:pt x="1949" y="1019"/>
                    <a:pt x="1970" y="1035"/>
                    <a:pt x="1993" y="1035"/>
                  </a:cubicBezTo>
                  <a:cubicBezTo>
                    <a:pt x="2226" y="1035"/>
                    <a:pt x="2226" y="1035"/>
                    <a:pt x="2226" y="1035"/>
                  </a:cubicBezTo>
                  <a:cubicBezTo>
                    <a:pt x="2255" y="1035"/>
                    <a:pt x="2278" y="1059"/>
                    <a:pt x="2278" y="1087"/>
                  </a:cubicBezTo>
                  <a:lnTo>
                    <a:pt x="2278" y="12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sp>
          <p:nvSpPr>
            <p:cNvPr id="37" name="Freeform 31">
              <a:extLst>
                <a:ext uri="{FF2B5EF4-FFF2-40B4-BE49-F238E27FC236}">
                  <a16:creationId xmlns:a16="http://schemas.microsoft.com/office/drawing/2014/main" id="{C20EC9A7-6641-A4E7-9E14-FEEFC0C61D1E}"/>
                </a:ext>
              </a:extLst>
            </p:cNvPr>
            <p:cNvSpPr>
              <a:spLocks noEditPoints="1"/>
            </p:cNvSpPr>
            <p:nvPr/>
          </p:nvSpPr>
          <p:spPr bwMode="auto">
            <a:xfrm>
              <a:off x="1204913" y="8205788"/>
              <a:ext cx="896937" cy="896938"/>
            </a:xfrm>
            <a:custGeom>
              <a:avLst/>
              <a:gdLst>
                <a:gd name="T0" fmla="*/ 466 w 932"/>
                <a:gd name="T1" fmla="*/ 0 h 931"/>
                <a:gd name="T2" fmla="*/ 0 w 932"/>
                <a:gd name="T3" fmla="*/ 466 h 931"/>
                <a:gd name="T4" fmla="*/ 466 w 932"/>
                <a:gd name="T5" fmla="*/ 931 h 931"/>
                <a:gd name="T6" fmla="*/ 932 w 932"/>
                <a:gd name="T7" fmla="*/ 466 h 931"/>
                <a:gd name="T8" fmla="*/ 466 w 932"/>
                <a:gd name="T9" fmla="*/ 0 h 931"/>
                <a:gd name="T10" fmla="*/ 466 w 932"/>
                <a:gd name="T11" fmla="*/ 828 h 931"/>
                <a:gd name="T12" fmla="*/ 103 w 932"/>
                <a:gd name="T13" fmla="*/ 466 h 931"/>
                <a:gd name="T14" fmla="*/ 466 w 932"/>
                <a:gd name="T15" fmla="*/ 103 h 931"/>
                <a:gd name="T16" fmla="*/ 828 w 932"/>
                <a:gd name="T17" fmla="*/ 466 h 931"/>
                <a:gd name="T18" fmla="*/ 466 w 932"/>
                <a:gd name="T19" fmla="*/ 828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2" h="931">
                  <a:moveTo>
                    <a:pt x="466" y="0"/>
                  </a:moveTo>
                  <a:cubicBezTo>
                    <a:pt x="209" y="0"/>
                    <a:pt x="0" y="209"/>
                    <a:pt x="0" y="466"/>
                  </a:cubicBezTo>
                  <a:cubicBezTo>
                    <a:pt x="0" y="722"/>
                    <a:pt x="209" y="931"/>
                    <a:pt x="466" y="931"/>
                  </a:cubicBezTo>
                  <a:cubicBezTo>
                    <a:pt x="723" y="931"/>
                    <a:pt x="932" y="722"/>
                    <a:pt x="932" y="466"/>
                  </a:cubicBezTo>
                  <a:cubicBezTo>
                    <a:pt x="932" y="209"/>
                    <a:pt x="723" y="0"/>
                    <a:pt x="466" y="0"/>
                  </a:cubicBezTo>
                  <a:close/>
                  <a:moveTo>
                    <a:pt x="466" y="828"/>
                  </a:moveTo>
                  <a:cubicBezTo>
                    <a:pt x="266" y="828"/>
                    <a:pt x="103" y="665"/>
                    <a:pt x="103" y="466"/>
                  </a:cubicBezTo>
                  <a:cubicBezTo>
                    <a:pt x="103" y="266"/>
                    <a:pt x="266" y="103"/>
                    <a:pt x="466" y="103"/>
                  </a:cubicBezTo>
                  <a:cubicBezTo>
                    <a:pt x="666" y="103"/>
                    <a:pt x="828" y="266"/>
                    <a:pt x="828" y="466"/>
                  </a:cubicBezTo>
                  <a:cubicBezTo>
                    <a:pt x="828" y="665"/>
                    <a:pt x="666" y="828"/>
                    <a:pt x="466" y="82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IN" b="1">
                <a:solidFill>
                  <a:schemeClr val="bg1"/>
                </a:solidFill>
                <a:latin typeface="Cambria" panose="02040503050406030204" pitchFamily="18" charset="0"/>
              </a:endParaRPr>
            </a:p>
          </p:txBody>
        </p:sp>
      </p:grpSp>
      <p:sp>
        <p:nvSpPr>
          <p:cNvPr id="23" name="Rectangle 22">
            <a:extLst>
              <a:ext uri="{FF2B5EF4-FFF2-40B4-BE49-F238E27FC236}">
                <a16:creationId xmlns:a16="http://schemas.microsoft.com/office/drawing/2014/main" id="{ABFFA331-7C4C-EE41-8A97-E966E038F725}"/>
              </a:ext>
            </a:extLst>
          </p:cNvPr>
          <p:cNvSpPr/>
          <p:nvPr/>
        </p:nvSpPr>
        <p:spPr>
          <a:xfrm>
            <a:off x="8439186" y="7235777"/>
            <a:ext cx="3750576" cy="1292662"/>
          </a:xfrm>
          <a:prstGeom prst="rect">
            <a:avLst/>
          </a:prstGeom>
        </p:spPr>
        <p:txBody>
          <a:bodyPr wrap="square" lIns="0" tIns="0" rIns="0" bIns="0" anchor="ctr">
            <a:spAutoFit/>
          </a:bodyPr>
          <a:lstStyle/>
          <a:p>
            <a:r>
              <a:rPr lang="en-IN" sz="1400" dirty="0">
                <a:solidFill>
                  <a:schemeClr val="bg1"/>
                </a:solidFill>
              </a:rPr>
              <a:t>This information is useful for </a:t>
            </a:r>
            <a:r>
              <a:rPr lang="en-IN" sz="1400" dirty="0" err="1">
                <a:solidFill>
                  <a:schemeClr val="bg1"/>
                </a:solidFill>
              </a:rPr>
              <a:t>analyzing</a:t>
            </a:r>
            <a:r>
              <a:rPr lang="en-IN" sz="1400" dirty="0">
                <a:solidFill>
                  <a:schemeClr val="bg1"/>
                </a:solidFill>
              </a:rPr>
              <a:t> user engagement and retention patterns. The data can identify high engagement periods and user preferences based on play start hours and total play seconds..</a:t>
            </a:r>
          </a:p>
          <a:p>
            <a:endParaRPr lang="en-IN" sz="1400" dirty="0">
              <a:solidFill>
                <a:schemeClr val="bg1"/>
              </a:solidFill>
            </a:endParaRPr>
          </a:p>
        </p:txBody>
      </p:sp>
      <p:sp>
        <p:nvSpPr>
          <p:cNvPr id="24" name="Rectangle 23">
            <a:extLst>
              <a:ext uri="{FF2B5EF4-FFF2-40B4-BE49-F238E27FC236}">
                <a16:creationId xmlns:a16="http://schemas.microsoft.com/office/drawing/2014/main" id="{9F3EAD62-74BE-1739-8056-EF57F46C4F55}"/>
              </a:ext>
            </a:extLst>
          </p:cNvPr>
          <p:cNvSpPr/>
          <p:nvPr/>
        </p:nvSpPr>
        <p:spPr>
          <a:xfrm>
            <a:off x="13088489" y="2975516"/>
            <a:ext cx="3942924" cy="5747611"/>
          </a:xfrm>
          <a:prstGeom prst="rect">
            <a:avLst/>
          </a:prstGeom>
          <a:solidFill>
            <a:schemeClr val="accent4"/>
          </a:solidFill>
          <a:ln>
            <a:no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Total minutes played 7550106.65 </a:t>
            </a:r>
          </a:p>
          <a:p>
            <a:endParaRPr lang="en-IN" sz="1400" b="0" i="0" dirty="0">
              <a:solidFill>
                <a:schemeClr val="bg1"/>
              </a:solidFill>
              <a:effectLst/>
              <a:latin typeface="Cambria" panose="02040503050406030204" pitchFamily="18" charset="0"/>
            </a:endParaRP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Dates between 2021-12-16, 2023-06-06 </a:t>
            </a:r>
          </a:p>
          <a:p>
            <a:endParaRPr lang="en-IN" sz="1400" b="0" i="0" dirty="0">
              <a:solidFill>
                <a:schemeClr val="bg1"/>
              </a:solidFill>
              <a:effectLst/>
              <a:latin typeface="Cambria" panose="02040503050406030204" pitchFamily="18" charset="0"/>
            </a:endParaRP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Total days 537 </a:t>
            </a:r>
          </a:p>
          <a:p>
            <a:endParaRPr lang="en-IN" sz="1400" b="0" i="0" dirty="0">
              <a:solidFill>
                <a:schemeClr val="bg1"/>
              </a:solidFill>
              <a:effectLst/>
              <a:latin typeface="Cambria" panose="02040503050406030204" pitchFamily="18" charset="0"/>
            </a:endParaRP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Total Unique </a:t>
            </a:r>
            <a:r>
              <a:rPr lang="en-IN" sz="1400" b="0" i="0" dirty="0" err="1">
                <a:solidFill>
                  <a:schemeClr val="bg1"/>
                </a:solidFill>
                <a:effectLst/>
                <a:latin typeface="Cambria" panose="02040503050406030204" pitchFamily="18" charset="0"/>
              </a:rPr>
              <a:t>tonie</a:t>
            </a:r>
            <a:r>
              <a:rPr lang="en-IN" sz="1400" b="0" i="0" dirty="0">
                <a:solidFill>
                  <a:schemeClr val="bg1"/>
                </a:solidFill>
                <a:effectLst/>
                <a:latin typeface="Cambria" panose="02040503050406030204" pitchFamily="18" charset="0"/>
              </a:rPr>
              <a:t> boxes 892 </a:t>
            </a:r>
          </a:p>
          <a:p>
            <a:endParaRPr lang="en-IN" sz="1400" b="0" i="0" dirty="0">
              <a:solidFill>
                <a:schemeClr val="bg1"/>
              </a:solidFill>
              <a:effectLst/>
              <a:latin typeface="Cambria" panose="02040503050406030204" pitchFamily="18" charset="0"/>
            </a:endParaRP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Total Unique </a:t>
            </a:r>
            <a:r>
              <a:rPr lang="en-IN" sz="1400" b="0" i="0" dirty="0" err="1">
                <a:solidFill>
                  <a:schemeClr val="bg1"/>
                </a:solidFill>
                <a:effectLst/>
                <a:latin typeface="Cambria" panose="02040503050406030204" pitchFamily="18" charset="0"/>
              </a:rPr>
              <a:t>tonie</a:t>
            </a:r>
            <a:r>
              <a:rPr lang="en-IN" sz="1400" b="0" i="0" dirty="0">
                <a:solidFill>
                  <a:schemeClr val="bg1"/>
                </a:solidFill>
                <a:effectLst/>
                <a:latin typeface="Cambria" panose="02040503050406030204" pitchFamily="18" charset="0"/>
              </a:rPr>
              <a:t> figures 10351</a:t>
            </a:r>
          </a:p>
          <a:p>
            <a:r>
              <a:rPr lang="en-IN" sz="1400" b="0" i="0" dirty="0">
                <a:solidFill>
                  <a:schemeClr val="bg1"/>
                </a:solidFill>
                <a:effectLst/>
                <a:latin typeface="Cambria" panose="02040503050406030204" pitchFamily="18" charset="0"/>
              </a:rPr>
              <a:t> </a:t>
            </a: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Hours played between 0 23 </a:t>
            </a:r>
          </a:p>
          <a:p>
            <a:endParaRPr lang="en-IN" sz="1400" b="0" i="0" dirty="0">
              <a:solidFill>
                <a:schemeClr val="bg1"/>
              </a:solidFill>
              <a:effectLst/>
              <a:latin typeface="Cambria" panose="02040503050406030204" pitchFamily="18" charset="0"/>
            </a:endParaRPr>
          </a:p>
          <a:p>
            <a:pPr marL="342900" indent="-342900">
              <a:buFont typeface="Arial" panose="020B0604020202020204" pitchFamily="34" charset="0"/>
              <a:buChar char="•"/>
            </a:pPr>
            <a:r>
              <a:rPr lang="en-IN" sz="1400" b="0" i="0" dirty="0">
                <a:solidFill>
                  <a:schemeClr val="bg1"/>
                </a:solidFill>
                <a:effectLst/>
                <a:latin typeface="Cambria" panose="02040503050406030204" pitchFamily="18" charset="0"/>
              </a:rPr>
              <a:t>Total </a:t>
            </a:r>
            <a:r>
              <a:rPr lang="en-IN" sz="1400" b="0" i="0" dirty="0" err="1">
                <a:solidFill>
                  <a:schemeClr val="bg1"/>
                </a:solidFill>
                <a:effectLst/>
                <a:latin typeface="Cambria" panose="02040503050406030204" pitchFamily="18" charset="0"/>
              </a:rPr>
              <a:t>tonie</a:t>
            </a:r>
            <a:r>
              <a:rPr lang="en-IN" sz="1400" b="0" i="0" dirty="0">
                <a:solidFill>
                  <a:schemeClr val="bg1"/>
                </a:solidFill>
                <a:effectLst/>
                <a:latin typeface="Cambria" panose="02040503050406030204" pitchFamily="18" charset="0"/>
              </a:rPr>
              <a:t> type  </a:t>
            </a:r>
          </a:p>
          <a:p>
            <a:pPr marL="800100" lvl="1" indent="-342900">
              <a:buFont typeface="+mj-lt"/>
              <a:buAutoNum type="arabicPeriod"/>
            </a:pPr>
            <a:r>
              <a:rPr lang="en-IN" sz="1400" b="0" i="0" dirty="0">
                <a:solidFill>
                  <a:schemeClr val="bg1"/>
                </a:solidFill>
                <a:effectLst/>
                <a:latin typeface="Cambria" panose="02040503050406030204" pitchFamily="18" charset="0"/>
              </a:rPr>
              <a:t>CONTENT - 353118 </a:t>
            </a:r>
          </a:p>
          <a:p>
            <a:pPr marL="800100" lvl="1" indent="-342900">
              <a:buFont typeface="+mj-lt"/>
              <a:buAutoNum type="arabicPeriod"/>
            </a:pPr>
            <a:r>
              <a:rPr lang="en-IN" sz="1400" b="0" i="0" dirty="0">
                <a:solidFill>
                  <a:schemeClr val="bg1"/>
                </a:solidFill>
                <a:effectLst/>
                <a:latin typeface="Cambria" panose="02040503050406030204" pitchFamily="18" charset="0"/>
              </a:rPr>
              <a:t>CREATIVE - 59296</a:t>
            </a:r>
            <a:endParaRPr lang="en-IN" sz="1400" dirty="0">
              <a:solidFill>
                <a:schemeClr val="bg1"/>
              </a:solidFill>
              <a:latin typeface="Cambria" panose="02040503050406030204" pitchFamily="18" charset="0"/>
            </a:endParaRPr>
          </a:p>
        </p:txBody>
      </p:sp>
      <p:sp>
        <p:nvSpPr>
          <p:cNvPr id="33" name="Rectangle 32">
            <a:extLst>
              <a:ext uri="{FF2B5EF4-FFF2-40B4-BE49-F238E27FC236}">
                <a16:creationId xmlns:a16="http://schemas.microsoft.com/office/drawing/2014/main" id="{9D228461-37ED-228C-7412-BE1E176D92A4}"/>
              </a:ext>
            </a:extLst>
          </p:cNvPr>
          <p:cNvSpPr/>
          <p:nvPr/>
        </p:nvSpPr>
        <p:spPr>
          <a:xfrm>
            <a:off x="6980871" y="2091180"/>
            <a:ext cx="5800988" cy="712351"/>
          </a:xfrm>
          <a:prstGeom prst="rect">
            <a:avLst/>
          </a:prstGeom>
          <a:solidFill>
            <a:schemeClr val="tx1">
              <a:lumMod val="50000"/>
              <a:lumOff val="50000"/>
            </a:schemeClr>
          </a:solidFill>
          <a:ln>
            <a:no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Cambria" panose="02040503050406030204" pitchFamily="18" charset="0"/>
              </a:rPr>
              <a:t>Definition</a:t>
            </a:r>
          </a:p>
        </p:txBody>
      </p:sp>
      <p:sp>
        <p:nvSpPr>
          <p:cNvPr id="34" name="Rectangle 33">
            <a:extLst>
              <a:ext uri="{FF2B5EF4-FFF2-40B4-BE49-F238E27FC236}">
                <a16:creationId xmlns:a16="http://schemas.microsoft.com/office/drawing/2014/main" id="{C4121BD1-B346-D1FD-CA76-1EE640C2E1FB}"/>
              </a:ext>
            </a:extLst>
          </p:cNvPr>
          <p:cNvSpPr/>
          <p:nvPr/>
        </p:nvSpPr>
        <p:spPr>
          <a:xfrm>
            <a:off x="13097359" y="2105927"/>
            <a:ext cx="3942924" cy="712352"/>
          </a:xfrm>
          <a:prstGeom prst="rect">
            <a:avLst/>
          </a:prstGeom>
          <a:solidFill>
            <a:schemeClr val="tx1">
              <a:lumMod val="50000"/>
              <a:lumOff val="50000"/>
            </a:schemeClr>
          </a:solidFill>
          <a:ln>
            <a:noFill/>
          </a:ln>
          <a:effectLst>
            <a:outerShdw blurRad="215900" dist="1778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latin typeface="Cambria" panose="02040503050406030204" pitchFamily="18" charset="0"/>
              </a:rPr>
              <a:t>EDA</a:t>
            </a:r>
          </a:p>
        </p:txBody>
      </p:sp>
      <p:sp>
        <p:nvSpPr>
          <p:cNvPr id="64" name="Oval 63">
            <a:extLst>
              <a:ext uri="{FF2B5EF4-FFF2-40B4-BE49-F238E27FC236}">
                <a16:creationId xmlns:a16="http://schemas.microsoft.com/office/drawing/2014/main" id="{384C0E02-9649-DD52-EB53-F33E602FD529}"/>
              </a:ext>
            </a:extLst>
          </p:cNvPr>
          <p:cNvSpPr/>
          <p:nvPr/>
        </p:nvSpPr>
        <p:spPr>
          <a:xfrm>
            <a:off x="940038" y="3913844"/>
            <a:ext cx="3710725" cy="3629662"/>
          </a:xfrm>
          <a:prstGeom prst="ellipse">
            <a:avLst/>
          </a:prstGeom>
          <a:solidFill>
            <a:schemeClr val="accent3">
              <a:lumMod val="50000"/>
            </a:schemeClr>
          </a:solidFill>
          <a:ln>
            <a:solidFill>
              <a:schemeClr val="tx1"/>
            </a:solidFill>
          </a:ln>
        </p:spPr>
        <p:txBody>
          <a:bodyPr rtlCol="0" anchor="ctr"/>
          <a:lstStyle/>
          <a:p>
            <a:pPr algn="l"/>
            <a:endParaRPr lang="en-US" sz="2600" dirty="0">
              <a:solidFill>
                <a:schemeClr val="bg1"/>
              </a:solidFill>
              <a:latin typeface="Cambria" panose="02040503050406030204" pitchFamily="18" charset="0"/>
            </a:endParaRPr>
          </a:p>
        </p:txBody>
      </p:sp>
      <p:sp>
        <p:nvSpPr>
          <p:cNvPr id="65" name="Rectangle 64">
            <a:extLst>
              <a:ext uri="{FF2B5EF4-FFF2-40B4-BE49-F238E27FC236}">
                <a16:creationId xmlns:a16="http://schemas.microsoft.com/office/drawing/2014/main" id="{B06BEA29-FB98-848C-9DB2-2BC4B0BDA01E}"/>
              </a:ext>
            </a:extLst>
          </p:cNvPr>
          <p:cNvSpPr/>
          <p:nvPr/>
        </p:nvSpPr>
        <p:spPr>
          <a:xfrm>
            <a:off x="1293643" y="5375961"/>
            <a:ext cx="3119059" cy="492443"/>
          </a:xfrm>
          <a:prstGeom prst="rect">
            <a:avLst/>
          </a:prstGeom>
          <a:noFill/>
        </p:spPr>
        <p:txBody>
          <a:bodyPr wrap="none" lIns="91440" tIns="45720" rIns="91440" bIns="45720">
            <a:spAutoFit/>
          </a:bodyPr>
          <a:lstStyle/>
          <a:p>
            <a:pPr algn="ctr"/>
            <a:r>
              <a:rPr lang="en-GB" sz="2600" dirty="0">
                <a:ln w="0"/>
                <a:solidFill>
                  <a:schemeClr val="bg1"/>
                </a:solidFill>
                <a:effectLst>
                  <a:outerShdw blurRad="38100" dist="19050" dir="2700000" algn="tl" rotWithShape="0">
                    <a:schemeClr val="dk1">
                      <a:alpha val="40000"/>
                    </a:schemeClr>
                  </a:outerShdw>
                </a:effectLst>
                <a:latin typeface="Cambria" panose="02040503050406030204" pitchFamily="18" charset="0"/>
              </a:rPr>
              <a:t>Growth Analyst Data</a:t>
            </a:r>
          </a:p>
        </p:txBody>
      </p:sp>
      <p:sp>
        <p:nvSpPr>
          <p:cNvPr id="77" name="TextBox 76">
            <a:extLst>
              <a:ext uri="{FF2B5EF4-FFF2-40B4-BE49-F238E27FC236}">
                <a16:creationId xmlns:a16="http://schemas.microsoft.com/office/drawing/2014/main" id="{675A3C45-31D5-82FD-692F-6719C185B397}"/>
              </a:ext>
            </a:extLst>
          </p:cNvPr>
          <p:cNvSpPr txBox="1"/>
          <p:nvPr/>
        </p:nvSpPr>
        <p:spPr>
          <a:xfrm>
            <a:off x="704850" y="571500"/>
            <a:ext cx="4161204"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Data Definition and EDA</a:t>
            </a:r>
          </a:p>
        </p:txBody>
      </p:sp>
    </p:spTree>
    <p:extLst>
      <p:ext uri="{BB962C8B-B14F-4D97-AF65-F5344CB8AC3E}">
        <p14:creationId xmlns:p14="http://schemas.microsoft.com/office/powerpoint/2010/main" val="1140192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12" name="Pentagon 11">
            <a:extLst>
              <a:ext uri="{FF2B5EF4-FFF2-40B4-BE49-F238E27FC236}">
                <a16:creationId xmlns:a16="http://schemas.microsoft.com/office/drawing/2014/main" id="{90EAC3B6-79AE-2FC9-3A82-CEA308AFCB7E}"/>
              </a:ext>
            </a:extLst>
          </p:cNvPr>
          <p:cNvSpPr/>
          <p:nvPr/>
        </p:nvSpPr>
        <p:spPr>
          <a:xfrm rot="14326850">
            <a:off x="9015030" y="3768425"/>
            <a:ext cx="1925522" cy="738190"/>
          </a:xfrm>
          <a:prstGeom prst="homePlate">
            <a:avLst>
              <a:gd name="adj" fmla="val 44193"/>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sp>
        <p:nvSpPr>
          <p:cNvPr id="3" name="TextBox 2">
            <a:extLst>
              <a:ext uri="{FF2B5EF4-FFF2-40B4-BE49-F238E27FC236}">
                <a16:creationId xmlns:a16="http://schemas.microsoft.com/office/drawing/2014/main" id="{B177068D-43DE-6EFF-937A-F254D9B0AEB2}"/>
              </a:ext>
            </a:extLst>
          </p:cNvPr>
          <p:cNvSpPr txBox="1"/>
          <p:nvPr/>
        </p:nvSpPr>
        <p:spPr>
          <a:xfrm>
            <a:off x="1132177" y="685800"/>
            <a:ext cx="5338128"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Data Cleaning and Preparation:</a:t>
            </a:r>
          </a:p>
        </p:txBody>
      </p:sp>
      <p:sp>
        <p:nvSpPr>
          <p:cNvPr id="4" name="Rectangle 3">
            <a:extLst>
              <a:ext uri="{FF2B5EF4-FFF2-40B4-BE49-F238E27FC236}">
                <a16:creationId xmlns:a16="http://schemas.microsoft.com/office/drawing/2014/main" id="{9263A3B8-1FBE-1E2A-2B98-42831835A007}"/>
              </a:ext>
            </a:extLst>
          </p:cNvPr>
          <p:cNvSpPr/>
          <p:nvPr/>
        </p:nvSpPr>
        <p:spPr>
          <a:xfrm>
            <a:off x="166567" y="161071"/>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nvGrpSpPr>
          <p:cNvPr id="5" name="Group 4">
            <a:extLst>
              <a:ext uri="{FF2B5EF4-FFF2-40B4-BE49-F238E27FC236}">
                <a16:creationId xmlns:a16="http://schemas.microsoft.com/office/drawing/2014/main" id="{923ADF71-2423-30C1-BAE0-E13145C2A2F6}"/>
              </a:ext>
            </a:extLst>
          </p:cNvPr>
          <p:cNvGrpSpPr/>
          <p:nvPr/>
        </p:nvGrpSpPr>
        <p:grpSpPr>
          <a:xfrm>
            <a:off x="4545477" y="2199889"/>
            <a:ext cx="4026408" cy="1384995"/>
            <a:chOff x="1867748" y="1801572"/>
            <a:chExt cx="2664257" cy="1384995"/>
          </a:xfrm>
        </p:grpSpPr>
        <p:sp>
          <p:nvSpPr>
            <p:cNvPr id="66" name="Rectangle 65">
              <a:extLst>
                <a:ext uri="{FF2B5EF4-FFF2-40B4-BE49-F238E27FC236}">
                  <a16:creationId xmlns:a16="http://schemas.microsoft.com/office/drawing/2014/main" id="{D90BB391-7F48-93C6-AE37-7F52858FE573}"/>
                </a:ext>
              </a:extLst>
            </p:cNvPr>
            <p:cNvSpPr/>
            <p:nvPr/>
          </p:nvSpPr>
          <p:spPr>
            <a:xfrm>
              <a:off x="1867748" y="2170904"/>
              <a:ext cx="2664257" cy="1015663"/>
            </a:xfrm>
            <a:prstGeom prst="rect">
              <a:avLst/>
            </a:prstGeom>
          </p:spPr>
          <p:txBody>
            <a:bodyPr wrap="square">
              <a:spAutoFit/>
            </a:bodyPr>
            <a:lstStyle/>
            <a:p>
              <a:r>
                <a:rPr lang="en-US" sz="2000" kern="0" dirty="0">
                  <a:solidFill>
                    <a:schemeClr val="tx1">
                      <a:lumMod val="75000"/>
                      <a:lumOff val="25000"/>
                    </a:schemeClr>
                  </a:solidFill>
                  <a:latin typeface="Cambria" panose="02040503050406030204" pitchFamily="18" charset="0"/>
                  <a:cs typeface="Arial" pitchFamily="34" charset="0"/>
                </a:rPr>
                <a:t>From the image we can find all the columns are in right data type hence we don’t have to change it</a:t>
              </a:r>
              <a:endParaRPr lang="en-US" sz="2000" dirty="0">
                <a:solidFill>
                  <a:schemeClr val="tx1">
                    <a:lumMod val="75000"/>
                    <a:lumOff val="25000"/>
                  </a:schemeClr>
                </a:solidFill>
                <a:latin typeface="Cambria" panose="02040503050406030204" pitchFamily="18" charset="0"/>
              </a:endParaRPr>
            </a:p>
          </p:txBody>
        </p:sp>
        <p:sp>
          <p:nvSpPr>
            <p:cNvPr id="67" name="Rectangle 66">
              <a:extLst>
                <a:ext uri="{FF2B5EF4-FFF2-40B4-BE49-F238E27FC236}">
                  <a16:creationId xmlns:a16="http://schemas.microsoft.com/office/drawing/2014/main" id="{ED51FFD3-1EEC-070D-0B78-8DDFC43B74F8}"/>
                </a:ext>
              </a:extLst>
            </p:cNvPr>
            <p:cNvSpPr/>
            <p:nvPr/>
          </p:nvSpPr>
          <p:spPr>
            <a:xfrm>
              <a:off x="2858149" y="1801572"/>
              <a:ext cx="1107583" cy="400110"/>
            </a:xfrm>
            <a:prstGeom prst="rect">
              <a:avLst/>
            </a:prstGeom>
          </p:spPr>
          <p:txBody>
            <a:bodyPr wrap="none">
              <a:spAutoFit/>
            </a:bodyPr>
            <a:lstStyle/>
            <a:p>
              <a:r>
                <a:rPr lang="en-US" sz="2000" b="1" kern="0" cap="all" dirty="0">
                  <a:solidFill>
                    <a:schemeClr val="accent4"/>
                  </a:solidFill>
                  <a:latin typeface="Cambria" panose="02040503050406030204" pitchFamily="18" charset="0"/>
                  <a:cs typeface="Arial" pitchFamily="34" charset="0"/>
                </a:rPr>
                <a:t>Data types</a:t>
              </a:r>
              <a:endParaRPr lang="en-US" sz="2000" b="1" cap="all" dirty="0">
                <a:solidFill>
                  <a:schemeClr val="accent4"/>
                </a:solidFill>
                <a:latin typeface="Cambria" panose="02040503050406030204" pitchFamily="18" charset="0"/>
              </a:endParaRPr>
            </a:p>
          </p:txBody>
        </p:sp>
      </p:grpSp>
      <p:grpSp>
        <p:nvGrpSpPr>
          <p:cNvPr id="6" name="Group 5">
            <a:extLst>
              <a:ext uri="{FF2B5EF4-FFF2-40B4-BE49-F238E27FC236}">
                <a16:creationId xmlns:a16="http://schemas.microsoft.com/office/drawing/2014/main" id="{665E7A9A-63ED-B739-7D96-E66544A9CD64}"/>
              </a:ext>
            </a:extLst>
          </p:cNvPr>
          <p:cNvGrpSpPr/>
          <p:nvPr/>
        </p:nvGrpSpPr>
        <p:grpSpPr>
          <a:xfrm>
            <a:off x="4140615" y="5189923"/>
            <a:ext cx="2348201" cy="769442"/>
            <a:chOff x="1867748" y="1801572"/>
            <a:chExt cx="2664257" cy="769442"/>
          </a:xfrm>
        </p:grpSpPr>
        <p:sp>
          <p:nvSpPr>
            <p:cNvPr id="64" name="Rectangle 63">
              <a:extLst>
                <a:ext uri="{FF2B5EF4-FFF2-40B4-BE49-F238E27FC236}">
                  <a16:creationId xmlns:a16="http://schemas.microsoft.com/office/drawing/2014/main" id="{089C7530-C380-095C-6EF5-53112448E675}"/>
                </a:ext>
              </a:extLst>
            </p:cNvPr>
            <p:cNvSpPr/>
            <p:nvPr/>
          </p:nvSpPr>
          <p:spPr>
            <a:xfrm>
              <a:off x="1867748" y="2170904"/>
              <a:ext cx="2664257" cy="400110"/>
            </a:xfrm>
            <a:prstGeom prst="rect">
              <a:avLst/>
            </a:prstGeom>
          </p:spPr>
          <p:txBody>
            <a:bodyPr wrap="square">
              <a:spAutoFit/>
            </a:bodyPr>
            <a:lstStyle/>
            <a:p>
              <a:pPr algn="r"/>
              <a:r>
                <a:rPr lang="en-US" sz="2000" kern="0" dirty="0">
                  <a:solidFill>
                    <a:schemeClr val="tx1">
                      <a:lumMod val="75000"/>
                      <a:lumOff val="25000"/>
                    </a:schemeClr>
                  </a:solidFill>
                  <a:latin typeface="Cambria" panose="02040503050406030204" pitchFamily="18" charset="0"/>
                  <a:cs typeface="Arial" pitchFamily="34" charset="0"/>
                </a:rPr>
                <a:t>0 Duplicates</a:t>
              </a:r>
              <a:endParaRPr lang="en-US" sz="2000" dirty="0">
                <a:solidFill>
                  <a:schemeClr val="tx1">
                    <a:lumMod val="75000"/>
                    <a:lumOff val="25000"/>
                  </a:schemeClr>
                </a:solidFill>
                <a:latin typeface="Cambria" panose="02040503050406030204" pitchFamily="18" charset="0"/>
              </a:endParaRPr>
            </a:p>
          </p:txBody>
        </p:sp>
        <p:sp>
          <p:nvSpPr>
            <p:cNvPr id="65" name="Rectangle 64">
              <a:extLst>
                <a:ext uri="{FF2B5EF4-FFF2-40B4-BE49-F238E27FC236}">
                  <a16:creationId xmlns:a16="http://schemas.microsoft.com/office/drawing/2014/main" id="{BC8AE7DC-58D3-62BF-D5A9-6F96133A0698}"/>
                </a:ext>
              </a:extLst>
            </p:cNvPr>
            <p:cNvSpPr/>
            <p:nvPr/>
          </p:nvSpPr>
          <p:spPr>
            <a:xfrm>
              <a:off x="2621944" y="1801572"/>
              <a:ext cx="1910061" cy="400110"/>
            </a:xfrm>
            <a:prstGeom prst="rect">
              <a:avLst/>
            </a:prstGeom>
          </p:spPr>
          <p:txBody>
            <a:bodyPr wrap="none">
              <a:spAutoFit/>
            </a:bodyPr>
            <a:lstStyle/>
            <a:p>
              <a:pPr algn="r"/>
              <a:r>
                <a:rPr lang="en-US" sz="2000" b="1" kern="0" cap="all" dirty="0">
                  <a:solidFill>
                    <a:schemeClr val="accent3"/>
                  </a:solidFill>
                  <a:latin typeface="Cambria" panose="02040503050406030204" pitchFamily="18" charset="0"/>
                  <a:cs typeface="Arial" pitchFamily="34" charset="0"/>
                </a:rPr>
                <a:t>DUPLICATES</a:t>
              </a:r>
              <a:endParaRPr lang="en-US" sz="2000" b="1" cap="all" dirty="0">
                <a:solidFill>
                  <a:schemeClr val="accent3"/>
                </a:solidFill>
                <a:latin typeface="Cambria" panose="02040503050406030204" pitchFamily="18" charset="0"/>
              </a:endParaRPr>
            </a:p>
          </p:txBody>
        </p:sp>
      </p:grpSp>
      <p:grpSp>
        <p:nvGrpSpPr>
          <p:cNvPr id="7" name="Group 6">
            <a:extLst>
              <a:ext uri="{FF2B5EF4-FFF2-40B4-BE49-F238E27FC236}">
                <a16:creationId xmlns:a16="http://schemas.microsoft.com/office/drawing/2014/main" id="{EC7C0B84-F043-342E-E956-789A1FFC6DC1}"/>
              </a:ext>
            </a:extLst>
          </p:cNvPr>
          <p:cNvGrpSpPr/>
          <p:nvPr/>
        </p:nvGrpSpPr>
        <p:grpSpPr>
          <a:xfrm>
            <a:off x="11811000" y="4989868"/>
            <a:ext cx="3842695" cy="1384995"/>
            <a:chOff x="8727978" y="4375610"/>
            <a:chExt cx="2664257" cy="1384995"/>
          </a:xfrm>
        </p:grpSpPr>
        <p:sp>
          <p:nvSpPr>
            <p:cNvPr id="62" name="Rectangle 61">
              <a:extLst>
                <a:ext uri="{FF2B5EF4-FFF2-40B4-BE49-F238E27FC236}">
                  <a16:creationId xmlns:a16="http://schemas.microsoft.com/office/drawing/2014/main" id="{DB9ACF0A-8D48-A15C-CEE4-587A6E660557}"/>
                </a:ext>
              </a:extLst>
            </p:cNvPr>
            <p:cNvSpPr/>
            <p:nvPr/>
          </p:nvSpPr>
          <p:spPr>
            <a:xfrm>
              <a:off x="8727978" y="4744942"/>
              <a:ext cx="2664257" cy="1015663"/>
            </a:xfrm>
            <a:prstGeom prst="rect">
              <a:avLst/>
            </a:prstGeom>
          </p:spPr>
          <p:txBody>
            <a:bodyPr wrap="square">
              <a:spAutoFit/>
            </a:bodyPr>
            <a:lstStyle/>
            <a:p>
              <a:r>
                <a:rPr lang="en-IN" sz="2000" i="0" dirty="0">
                  <a:solidFill>
                    <a:srgbClr val="212121"/>
                  </a:solidFill>
                  <a:effectLst/>
                  <a:latin typeface="Cambria" panose="02040503050406030204" pitchFamily="18" charset="0"/>
                </a:rPr>
                <a:t>CONTENT_TYPE – </a:t>
              </a:r>
              <a:r>
                <a:rPr lang="en-IN" sz="2000" dirty="0">
                  <a:latin typeface="Cambria" panose="02040503050406030204" pitchFamily="18" charset="0"/>
                </a:rPr>
                <a:t>52001</a:t>
              </a:r>
            </a:p>
            <a:p>
              <a:r>
                <a:rPr lang="en-IN" sz="2000" i="0" dirty="0" err="1">
                  <a:solidFill>
                    <a:srgbClr val="212121"/>
                  </a:solidFill>
                  <a:effectLst/>
                  <a:latin typeface="Cambria" panose="02040503050406030204" pitchFamily="18" charset="0"/>
                </a:rPr>
                <a:t>content_type</a:t>
              </a:r>
              <a:r>
                <a:rPr lang="en-IN" sz="2000" i="0" dirty="0">
                  <a:solidFill>
                    <a:srgbClr val="212121"/>
                  </a:solidFill>
                  <a:effectLst/>
                  <a:latin typeface="Cambria" panose="02040503050406030204" pitchFamily="18" charset="0"/>
                </a:rPr>
                <a:t> </a:t>
              </a:r>
              <a:r>
                <a:rPr lang="en-IN" sz="2000" dirty="0">
                  <a:solidFill>
                    <a:srgbClr val="212121"/>
                  </a:solidFill>
                  <a:latin typeface="Cambria" panose="02040503050406030204" pitchFamily="18" charset="0"/>
                </a:rPr>
                <a:t>– </a:t>
              </a:r>
              <a:r>
                <a:rPr lang="en-IN" sz="2000" dirty="0">
                  <a:latin typeface="Cambria" panose="02040503050406030204" pitchFamily="18" charset="0"/>
                </a:rPr>
                <a:t>412414</a:t>
              </a:r>
              <a:endParaRPr lang="en-IN" sz="2000" dirty="0">
                <a:solidFill>
                  <a:srgbClr val="212121"/>
                </a:solidFill>
                <a:latin typeface="Cambria" panose="02040503050406030204" pitchFamily="18" charset="0"/>
              </a:endParaRPr>
            </a:p>
            <a:p>
              <a:r>
                <a:rPr lang="en-IN" sz="2000" dirty="0">
                  <a:latin typeface="Cambria" panose="02040503050406030204" pitchFamily="18" charset="0"/>
                </a:rPr>
                <a:t>TONIE_DOWNLOAD_DATE</a:t>
              </a:r>
              <a:r>
                <a:rPr lang="en-IN" sz="2000" dirty="0">
                  <a:solidFill>
                    <a:srgbClr val="212121"/>
                  </a:solidFill>
                  <a:latin typeface="Cambria" panose="02040503050406030204" pitchFamily="18" charset="0"/>
                </a:rPr>
                <a:t> - 698</a:t>
              </a:r>
              <a:endParaRPr lang="en-US" sz="2000" dirty="0">
                <a:solidFill>
                  <a:schemeClr val="tx1">
                    <a:lumMod val="75000"/>
                    <a:lumOff val="25000"/>
                  </a:schemeClr>
                </a:solidFill>
                <a:latin typeface="Cambria" panose="02040503050406030204" pitchFamily="18" charset="0"/>
              </a:endParaRPr>
            </a:p>
          </p:txBody>
        </p:sp>
        <p:sp>
          <p:nvSpPr>
            <p:cNvPr id="63" name="Rectangle 62">
              <a:extLst>
                <a:ext uri="{FF2B5EF4-FFF2-40B4-BE49-F238E27FC236}">
                  <a16:creationId xmlns:a16="http://schemas.microsoft.com/office/drawing/2014/main" id="{BB20E579-8818-B819-9788-370C463A0277}"/>
                </a:ext>
              </a:extLst>
            </p:cNvPr>
            <p:cNvSpPr/>
            <p:nvPr/>
          </p:nvSpPr>
          <p:spPr>
            <a:xfrm>
              <a:off x="8727978" y="4375610"/>
              <a:ext cx="1792478" cy="400110"/>
            </a:xfrm>
            <a:prstGeom prst="rect">
              <a:avLst/>
            </a:prstGeom>
          </p:spPr>
          <p:txBody>
            <a:bodyPr wrap="none">
              <a:spAutoFit/>
            </a:bodyPr>
            <a:lstStyle/>
            <a:p>
              <a:r>
                <a:rPr lang="en-US" sz="2000" b="1" kern="0" cap="all" dirty="0">
                  <a:solidFill>
                    <a:schemeClr val="accent5"/>
                  </a:solidFill>
                  <a:latin typeface="Cambria" panose="02040503050406030204" pitchFamily="18" charset="0"/>
                  <a:cs typeface="Arial" pitchFamily="34" charset="0"/>
                </a:rPr>
                <a:t>NULL VALUES</a:t>
              </a:r>
              <a:endParaRPr lang="en-US" sz="2000" b="1" cap="all" dirty="0">
                <a:solidFill>
                  <a:schemeClr val="accent5"/>
                </a:solidFill>
                <a:latin typeface="Cambria" panose="02040503050406030204" pitchFamily="18" charset="0"/>
              </a:endParaRPr>
            </a:p>
          </p:txBody>
        </p:sp>
      </p:grpSp>
      <p:sp>
        <p:nvSpPr>
          <p:cNvPr id="8" name="Pentagon 7">
            <a:extLst>
              <a:ext uri="{FF2B5EF4-FFF2-40B4-BE49-F238E27FC236}">
                <a16:creationId xmlns:a16="http://schemas.microsoft.com/office/drawing/2014/main" id="{AC356121-473E-C684-5F7B-223EF40EBB9F}"/>
              </a:ext>
            </a:extLst>
          </p:cNvPr>
          <p:cNvSpPr/>
          <p:nvPr/>
        </p:nvSpPr>
        <p:spPr>
          <a:xfrm rot="7349750">
            <a:off x="7499366" y="3670089"/>
            <a:ext cx="1861665" cy="738190"/>
          </a:xfrm>
          <a:prstGeom prst="homePlate">
            <a:avLst>
              <a:gd name="adj" fmla="val 44193"/>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nvGrpSpPr>
          <p:cNvPr id="9" name="Group 8">
            <a:extLst>
              <a:ext uri="{FF2B5EF4-FFF2-40B4-BE49-F238E27FC236}">
                <a16:creationId xmlns:a16="http://schemas.microsoft.com/office/drawing/2014/main" id="{FA4EB3AF-4D23-3F38-1FBF-5B99E128CBC5}"/>
              </a:ext>
            </a:extLst>
          </p:cNvPr>
          <p:cNvGrpSpPr/>
          <p:nvPr/>
        </p:nvGrpSpPr>
        <p:grpSpPr>
          <a:xfrm>
            <a:off x="8490895" y="1991257"/>
            <a:ext cx="1499616" cy="1496291"/>
            <a:chOff x="5370997" y="1650671"/>
            <a:chExt cx="1499616" cy="1496291"/>
          </a:xfrm>
        </p:grpSpPr>
        <p:sp>
          <p:nvSpPr>
            <p:cNvPr id="60" name="Oval 59">
              <a:extLst>
                <a:ext uri="{FF2B5EF4-FFF2-40B4-BE49-F238E27FC236}">
                  <a16:creationId xmlns:a16="http://schemas.microsoft.com/office/drawing/2014/main" id="{31F10ABE-2370-E4CA-3AF6-722B31B78C03}"/>
                </a:ext>
              </a:extLst>
            </p:cNvPr>
            <p:cNvSpPr/>
            <p:nvPr/>
          </p:nvSpPr>
          <p:spPr>
            <a:xfrm>
              <a:off x="5370997" y="1650671"/>
              <a:ext cx="1499616" cy="1496291"/>
            </a:xfrm>
            <a:prstGeom prst="ellipse">
              <a:avLst/>
            </a:prstGeom>
            <a:solidFill>
              <a:schemeClr val="accent4"/>
            </a:solidFill>
            <a:ln>
              <a:noFill/>
            </a:ln>
            <a:effectLst>
              <a:outerShdw blurRad="889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sp>
          <p:nvSpPr>
            <p:cNvPr id="61" name="Oval 60">
              <a:extLst>
                <a:ext uri="{FF2B5EF4-FFF2-40B4-BE49-F238E27FC236}">
                  <a16:creationId xmlns:a16="http://schemas.microsoft.com/office/drawing/2014/main" id="{4E1BFB87-508D-2EFE-9964-82D7A7757A97}"/>
                </a:ext>
              </a:extLst>
            </p:cNvPr>
            <p:cNvSpPr/>
            <p:nvPr/>
          </p:nvSpPr>
          <p:spPr>
            <a:xfrm>
              <a:off x="5532977" y="1809028"/>
              <a:ext cx="1175657" cy="117957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mbria" panose="02040503050406030204" pitchFamily="18" charset="0"/>
              </a:endParaRPr>
            </a:p>
          </p:txBody>
        </p:sp>
      </p:grpSp>
      <p:sp>
        <p:nvSpPr>
          <p:cNvPr id="10" name="Pentagon 9">
            <a:extLst>
              <a:ext uri="{FF2B5EF4-FFF2-40B4-BE49-F238E27FC236}">
                <a16:creationId xmlns:a16="http://schemas.microsoft.com/office/drawing/2014/main" id="{D18C44D9-74E3-E719-A7DA-9DAF7D1D39CA}"/>
              </a:ext>
            </a:extLst>
          </p:cNvPr>
          <p:cNvSpPr/>
          <p:nvPr/>
        </p:nvSpPr>
        <p:spPr>
          <a:xfrm>
            <a:off x="8245349" y="5102734"/>
            <a:ext cx="1920423" cy="738190"/>
          </a:xfrm>
          <a:prstGeom prst="homePlate">
            <a:avLst>
              <a:gd name="adj" fmla="val 44193"/>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nvGrpSpPr>
          <p:cNvPr id="11" name="Group 10">
            <a:extLst>
              <a:ext uri="{FF2B5EF4-FFF2-40B4-BE49-F238E27FC236}">
                <a16:creationId xmlns:a16="http://schemas.microsoft.com/office/drawing/2014/main" id="{2EFB7C44-76F6-379B-BDDE-F7F283BF3F5A}"/>
              </a:ext>
            </a:extLst>
          </p:cNvPr>
          <p:cNvGrpSpPr/>
          <p:nvPr/>
        </p:nvGrpSpPr>
        <p:grpSpPr>
          <a:xfrm>
            <a:off x="6896430" y="4699768"/>
            <a:ext cx="1496291" cy="1499616"/>
            <a:chOff x="3776532" y="4359182"/>
            <a:chExt cx="1496291" cy="1499616"/>
          </a:xfrm>
        </p:grpSpPr>
        <p:sp>
          <p:nvSpPr>
            <p:cNvPr id="53" name="Oval 52">
              <a:extLst>
                <a:ext uri="{FF2B5EF4-FFF2-40B4-BE49-F238E27FC236}">
                  <a16:creationId xmlns:a16="http://schemas.microsoft.com/office/drawing/2014/main" id="{8591DF08-031E-7D84-57DA-2972B0E58B03}"/>
                </a:ext>
              </a:extLst>
            </p:cNvPr>
            <p:cNvSpPr/>
            <p:nvPr/>
          </p:nvSpPr>
          <p:spPr>
            <a:xfrm rot="14344310">
              <a:off x="3774870" y="4360844"/>
              <a:ext cx="1499616" cy="1496291"/>
            </a:xfrm>
            <a:prstGeom prst="ellipse">
              <a:avLst/>
            </a:prstGeom>
            <a:solidFill>
              <a:schemeClr val="accent3"/>
            </a:solidFill>
            <a:ln>
              <a:noFill/>
            </a:ln>
            <a:effectLst>
              <a:outerShdw blurRad="889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nvGrpSpPr>
            <p:cNvPr id="54" name="Group 53">
              <a:extLst>
                <a:ext uri="{FF2B5EF4-FFF2-40B4-BE49-F238E27FC236}">
                  <a16:creationId xmlns:a16="http://schemas.microsoft.com/office/drawing/2014/main" id="{9164D7DB-E6F8-7243-A39F-20713B21EF84}"/>
                </a:ext>
              </a:extLst>
            </p:cNvPr>
            <p:cNvGrpSpPr/>
            <p:nvPr/>
          </p:nvGrpSpPr>
          <p:grpSpPr>
            <a:xfrm>
              <a:off x="3934890" y="4521161"/>
              <a:ext cx="1179576" cy="1175657"/>
              <a:chOff x="3934890" y="4521160"/>
              <a:chExt cx="1179576" cy="1175657"/>
            </a:xfrm>
          </p:grpSpPr>
          <p:sp>
            <p:nvSpPr>
              <p:cNvPr id="55" name="Oval 54">
                <a:extLst>
                  <a:ext uri="{FF2B5EF4-FFF2-40B4-BE49-F238E27FC236}">
                    <a16:creationId xmlns:a16="http://schemas.microsoft.com/office/drawing/2014/main" id="{9E1B553D-48FE-D0BC-C7DB-89AFB8C1773D}"/>
                  </a:ext>
                </a:extLst>
              </p:cNvPr>
              <p:cNvSpPr/>
              <p:nvPr/>
            </p:nvSpPr>
            <p:spPr>
              <a:xfrm rot="14344310">
                <a:off x="3936849" y="4519201"/>
                <a:ext cx="1175657" cy="117957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nvGrpSpPr>
              <p:cNvPr id="56" name="Group 9">
                <a:extLst>
                  <a:ext uri="{FF2B5EF4-FFF2-40B4-BE49-F238E27FC236}">
                    <a16:creationId xmlns:a16="http://schemas.microsoft.com/office/drawing/2014/main" id="{3E4EFC22-A153-E15A-DCF8-940AD0E29DC9}"/>
                  </a:ext>
                </a:extLst>
              </p:cNvPr>
              <p:cNvGrpSpPr>
                <a:grpSpLocks noChangeAspect="1"/>
              </p:cNvGrpSpPr>
              <p:nvPr/>
            </p:nvGrpSpPr>
            <p:grpSpPr bwMode="auto">
              <a:xfrm>
                <a:off x="4216487" y="4803985"/>
                <a:ext cx="616380" cy="610009"/>
                <a:chOff x="524" y="441"/>
                <a:chExt cx="4354" cy="4309"/>
              </a:xfrm>
              <a:solidFill>
                <a:schemeClr val="bg1"/>
              </a:solidFill>
            </p:grpSpPr>
            <p:sp>
              <p:nvSpPr>
                <p:cNvPr id="57" name="Freeform 11">
                  <a:extLst>
                    <a:ext uri="{FF2B5EF4-FFF2-40B4-BE49-F238E27FC236}">
                      <a16:creationId xmlns:a16="http://schemas.microsoft.com/office/drawing/2014/main" id="{7BBF199B-D165-AD81-3183-48648BC9DB0B}"/>
                    </a:ext>
                  </a:extLst>
                </p:cNvPr>
                <p:cNvSpPr>
                  <a:spLocks noEditPoints="1"/>
                </p:cNvSpPr>
                <p:nvPr/>
              </p:nvSpPr>
              <p:spPr bwMode="auto">
                <a:xfrm>
                  <a:off x="524" y="441"/>
                  <a:ext cx="2580" cy="2580"/>
                </a:xfrm>
                <a:custGeom>
                  <a:avLst/>
                  <a:gdLst>
                    <a:gd name="T0" fmla="*/ 1130 w 2580"/>
                    <a:gd name="T1" fmla="*/ 850 h 2580"/>
                    <a:gd name="T2" fmla="*/ 952 w 2580"/>
                    <a:gd name="T3" fmla="*/ 974 h 2580"/>
                    <a:gd name="T4" fmla="*/ 849 w 2580"/>
                    <a:gd name="T5" fmla="*/ 1167 h 2580"/>
                    <a:gd name="T6" fmla="*/ 849 w 2580"/>
                    <a:gd name="T7" fmla="*/ 1392 h 2580"/>
                    <a:gd name="T8" fmla="*/ 952 w 2580"/>
                    <a:gd name="T9" fmla="*/ 1585 h 2580"/>
                    <a:gd name="T10" fmla="*/ 1130 w 2580"/>
                    <a:gd name="T11" fmla="*/ 1709 h 2580"/>
                    <a:gd name="T12" fmla="*/ 1354 w 2580"/>
                    <a:gd name="T13" fmla="*/ 1737 h 2580"/>
                    <a:gd name="T14" fmla="*/ 1559 w 2580"/>
                    <a:gd name="T15" fmla="*/ 1658 h 2580"/>
                    <a:gd name="T16" fmla="*/ 1702 w 2580"/>
                    <a:gd name="T17" fmla="*/ 1497 h 2580"/>
                    <a:gd name="T18" fmla="*/ 1757 w 2580"/>
                    <a:gd name="T19" fmla="*/ 1280 h 2580"/>
                    <a:gd name="T20" fmla="*/ 1702 w 2580"/>
                    <a:gd name="T21" fmla="*/ 1064 h 2580"/>
                    <a:gd name="T22" fmla="*/ 1559 w 2580"/>
                    <a:gd name="T23" fmla="*/ 901 h 2580"/>
                    <a:gd name="T24" fmla="*/ 1354 w 2580"/>
                    <a:gd name="T25" fmla="*/ 822 h 2580"/>
                    <a:gd name="T26" fmla="*/ 1464 w 2580"/>
                    <a:gd name="T27" fmla="*/ 4 h 2580"/>
                    <a:gd name="T28" fmla="*/ 1545 w 2580"/>
                    <a:gd name="T29" fmla="*/ 77 h 2580"/>
                    <a:gd name="T30" fmla="*/ 1702 w 2580"/>
                    <a:gd name="T31" fmla="*/ 310 h 2580"/>
                    <a:gd name="T32" fmla="*/ 1973 w 2580"/>
                    <a:gd name="T33" fmla="*/ 260 h 2580"/>
                    <a:gd name="T34" fmla="*/ 2067 w 2580"/>
                    <a:gd name="T35" fmla="*/ 256 h 2580"/>
                    <a:gd name="T36" fmla="*/ 2323 w 2580"/>
                    <a:gd name="T37" fmla="*/ 503 h 2580"/>
                    <a:gd name="T38" fmla="*/ 2329 w 2580"/>
                    <a:gd name="T39" fmla="*/ 611 h 2580"/>
                    <a:gd name="T40" fmla="*/ 2286 w 2580"/>
                    <a:gd name="T41" fmla="*/ 924 h 2580"/>
                    <a:gd name="T42" fmla="*/ 2530 w 2580"/>
                    <a:gd name="T43" fmla="*/ 1048 h 2580"/>
                    <a:gd name="T44" fmla="*/ 2580 w 2580"/>
                    <a:gd name="T45" fmla="*/ 1144 h 2580"/>
                    <a:gd name="T46" fmla="*/ 2551 w 2580"/>
                    <a:gd name="T47" fmla="*/ 1502 h 2580"/>
                    <a:gd name="T48" fmla="*/ 2309 w 2580"/>
                    <a:gd name="T49" fmla="*/ 1560 h 2580"/>
                    <a:gd name="T50" fmla="*/ 2315 w 2580"/>
                    <a:gd name="T51" fmla="*/ 1943 h 2580"/>
                    <a:gd name="T52" fmla="*/ 2339 w 2580"/>
                    <a:gd name="T53" fmla="*/ 2035 h 2580"/>
                    <a:gd name="T54" fmla="*/ 2108 w 2580"/>
                    <a:gd name="T55" fmla="*/ 2297 h 2580"/>
                    <a:gd name="T56" fmla="*/ 2003 w 2580"/>
                    <a:gd name="T57" fmla="*/ 2330 h 2580"/>
                    <a:gd name="T58" fmla="*/ 1731 w 2580"/>
                    <a:gd name="T59" fmla="*/ 2237 h 2580"/>
                    <a:gd name="T60" fmla="*/ 1535 w 2580"/>
                    <a:gd name="T61" fmla="*/ 2504 h 2580"/>
                    <a:gd name="T62" fmla="*/ 1453 w 2580"/>
                    <a:gd name="T63" fmla="*/ 2576 h 2580"/>
                    <a:gd name="T64" fmla="*/ 1090 w 2580"/>
                    <a:gd name="T65" fmla="*/ 2566 h 2580"/>
                    <a:gd name="T66" fmla="*/ 1028 w 2580"/>
                    <a:gd name="T67" fmla="*/ 2476 h 2580"/>
                    <a:gd name="T68" fmla="*/ 772 w 2580"/>
                    <a:gd name="T69" fmla="*/ 2192 h 2580"/>
                    <a:gd name="T70" fmla="*/ 561 w 2580"/>
                    <a:gd name="T71" fmla="*/ 2331 h 2580"/>
                    <a:gd name="T72" fmla="*/ 472 w 2580"/>
                    <a:gd name="T73" fmla="*/ 2297 h 2580"/>
                    <a:gd name="T74" fmla="*/ 242 w 2580"/>
                    <a:gd name="T75" fmla="*/ 2023 h 2580"/>
                    <a:gd name="T76" fmla="*/ 380 w 2580"/>
                    <a:gd name="T77" fmla="*/ 1798 h 2580"/>
                    <a:gd name="T78" fmla="*/ 104 w 2580"/>
                    <a:gd name="T79" fmla="*/ 1552 h 2580"/>
                    <a:gd name="T80" fmla="*/ 13 w 2580"/>
                    <a:gd name="T81" fmla="*/ 1490 h 2580"/>
                    <a:gd name="T82" fmla="*/ 4 w 2580"/>
                    <a:gd name="T83" fmla="*/ 1127 h 2580"/>
                    <a:gd name="T84" fmla="*/ 77 w 2580"/>
                    <a:gd name="T85" fmla="*/ 1045 h 2580"/>
                    <a:gd name="T86" fmla="*/ 334 w 2580"/>
                    <a:gd name="T87" fmla="*/ 853 h 2580"/>
                    <a:gd name="T88" fmla="*/ 244 w 2580"/>
                    <a:gd name="T89" fmla="*/ 593 h 2580"/>
                    <a:gd name="T90" fmla="*/ 259 w 2580"/>
                    <a:gd name="T91" fmla="*/ 500 h 2580"/>
                    <a:gd name="T92" fmla="*/ 521 w 2580"/>
                    <a:gd name="T93" fmla="*/ 253 h 2580"/>
                    <a:gd name="T94" fmla="*/ 629 w 2580"/>
                    <a:gd name="T95" fmla="*/ 274 h 2580"/>
                    <a:gd name="T96" fmla="*/ 952 w 2580"/>
                    <a:gd name="T97" fmla="*/ 285 h 2580"/>
                    <a:gd name="T98" fmla="*/ 1060 w 2580"/>
                    <a:gd name="T99" fmla="*/ 51 h 2580"/>
                    <a:gd name="T100" fmla="*/ 1156 w 2580"/>
                    <a:gd name="T101" fmla="*/ 0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0" h="2580">
                      <a:moveTo>
                        <a:pt x="1296" y="818"/>
                      </a:moveTo>
                      <a:lnTo>
                        <a:pt x="1238" y="822"/>
                      </a:lnTo>
                      <a:lnTo>
                        <a:pt x="1182" y="833"/>
                      </a:lnTo>
                      <a:lnTo>
                        <a:pt x="1130" y="850"/>
                      </a:lnTo>
                      <a:lnTo>
                        <a:pt x="1080" y="872"/>
                      </a:lnTo>
                      <a:lnTo>
                        <a:pt x="1033" y="901"/>
                      </a:lnTo>
                      <a:lnTo>
                        <a:pt x="990" y="936"/>
                      </a:lnTo>
                      <a:lnTo>
                        <a:pt x="952" y="974"/>
                      </a:lnTo>
                      <a:lnTo>
                        <a:pt x="917" y="1016"/>
                      </a:lnTo>
                      <a:lnTo>
                        <a:pt x="889" y="1064"/>
                      </a:lnTo>
                      <a:lnTo>
                        <a:pt x="866" y="1114"/>
                      </a:lnTo>
                      <a:lnTo>
                        <a:pt x="849" y="1167"/>
                      </a:lnTo>
                      <a:lnTo>
                        <a:pt x="838" y="1222"/>
                      </a:lnTo>
                      <a:lnTo>
                        <a:pt x="835" y="1280"/>
                      </a:lnTo>
                      <a:lnTo>
                        <a:pt x="838" y="1337"/>
                      </a:lnTo>
                      <a:lnTo>
                        <a:pt x="849" y="1392"/>
                      </a:lnTo>
                      <a:lnTo>
                        <a:pt x="866" y="1447"/>
                      </a:lnTo>
                      <a:lnTo>
                        <a:pt x="889" y="1497"/>
                      </a:lnTo>
                      <a:lnTo>
                        <a:pt x="917" y="1543"/>
                      </a:lnTo>
                      <a:lnTo>
                        <a:pt x="952" y="1585"/>
                      </a:lnTo>
                      <a:lnTo>
                        <a:pt x="990" y="1625"/>
                      </a:lnTo>
                      <a:lnTo>
                        <a:pt x="1033" y="1658"/>
                      </a:lnTo>
                      <a:lnTo>
                        <a:pt x="1080" y="1687"/>
                      </a:lnTo>
                      <a:lnTo>
                        <a:pt x="1130" y="1709"/>
                      </a:lnTo>
                      <a:lnTo>
                        <a:pt x="1182" y="1726"/>
                      </a:lnTo>
                      <a:lnTo>
                        <a:pt x="1238" y="1737"/>
                      </a:lnTo>
                      <a:lnTo>
                        <a:pt x="1296" y="1741"/>
                      </a:lnTo>
                      <a:lnTo>
                        <a:pt x="1354" y="1737"/>
                      </a:lnTo>
                      <a:lnTo>
                        <a:pt x="1409" y="1726"/>
                      </a:lnTo>
                      <a:lnTo>
                        <a:pt x="1462" y="1709"/>
                      </a:lnTo>
                      <a:lnTo>
                        <a:pt x="1512" y="1687"/>
                      </a:lnTo>
                      <a:lnTo>
                        <a:pt x="1559" y="1658"/>
                      </a:lnTo>
                      <a:lnTo>
                        <a:pt x="1602" y="1625"/>
                      </a:lnTo>
                      <a:lnTo>
                        <a:pt x="1640" y="1585"/>
                      </a:lnTo>
                      <a:lnTo>
                        <a:pt x="1675" y="1543"/>
                      </a:lnTo>
                      <a:lnTo>
                        <a:pt x="1702" y="1497"/>
                      </a:lnTo>
                      <a:lnTo>
                        <a:pt x="1726" y="1447"/>
                      </a:lnTo>
                      <a:lnTo>
                        <a:pt x="1743" y="1392"/>
                      </a:lnTo>
                      <a:lnTo>
                        <a:pt x="1754" y="1337"/>
                      </a:lnTo>
                      <a:lnTo>
                        <a:pt x="1757" y="1280"/>
                      </a:lnTo>
                      <a:lnTo>
                        <a:pt x="1754" y="1222"/>
                      </a:lnTo>
                      <a:lnTo>
                        <a:pt x="1743" y="1167"/>
                      </a:lnTo>
                      <a:lnTo>
                        <a:pt x="1726" y="1114"/>
                      </a:lnTo>
                      <a:lnTo>
                        <a:pt x="1702" y="1064"/>
                      </a:lnTo>
                      <a:lnTo>
                        <a:pt x="1675" y="1016"/>
                      </a:lnTo>
                      <a:lnTo>
                        <a:pt x="1640" y="974"/>
                      </a:lnTo>
                      <a:lnTo>
                        <a:pt x="1602" y="936"/>
                      </a:lnTo>
                      <a:lnTo>
                        <a:pt x="1559" y="901"/>
                      </a:lnTo>
                      <a:lnTo>
                        <a:pt x="1512" y="872"/>
                      </a:lnTo>
                      <a:lnTo>
                        <a:pt x="1462" y="850"/>
                      </a:lnTo>
                      <a:lnTo>
                        <a:pt x="1409" y="833"/>
                      </a:lnTo>
                      <a:lnTo>
                        <a:pt x="1354" y="822"/>
                      </a:lnTo>
                      <a:lnTo>
                        <a:pt x="1296" y="818"/>
                      </a:lnTo>
                      <a:close/>
                      <a:moveTo>
                        <a:pt x="1156" y="0"/>
                      </a:moveTo>
                      <a:lnTo>
                        <a:pt x="1435" y="0"/>
                      </a:lnTo>
                      <a:lnTo>
                        <a:pt x="1464" y="4"/>
                      </a:lnTo>
                      <a:lnTo>
                        <a:pt x="1490" y="13"/>
                      </a:lnTo>
                      <a:lnTo>
                        <a:pt x="1514" y="30"/>
                      </a:lnTo>
                      <a:lnTo>
                        <a:pt x="1532" y="51"/>
                      </a:lnTo>
                      <a:lnTo>
                        <a:pt x="1545" y="77"/>
                      </a:lnTo>
                      <a:lnTo>
                        <a:pt x="1552" y="104"/>
                      </a:lnTo>
                      <a:lnTo>
                        <a:pt x="1570" y="265"/>
                      </a:lnTo>
                      <a:lnTo>
                        <a:pt x="1638" y="285"/>
                      </a:lnTo>
                      <a:lnTo>
                        <a:pt x="1702" y="310"/>
                      </a:lnTo>
                      <a:lnTo>
                        <a:pt x="1766" y="339"/>
                      </a:lnTo>
                      <a:lnTo>
                        <a:pt x="1828" y="372"/>
                      </a:lnTo>
                      <a:lnTo>
                        <a:pt x="1952" y="274"/>
                      </a:lnTo>
                      <a:lnTo>
                        <a:pt x="1973" y="260"/>
                      </a:lnTo>
                      <a:lnTo>
                        <a:pt x="1995" y="252"/>
                      </a:lnTo>
                      <a:lnTo>
                        <a:pt x="2019" y="248"/>
                      </a:lnTo>
                      <a:lnTo>
                        <a:pt x="2043" y="249"/>
                      </a:lnTo>
                      <a:lnTo>
                        <a:pt x="2067" y="256"/>
                      </a:lnTo>
                      <a:lnTo>
                        <a:pt x="2089" y="267"/>
                      </a:lnTo>
                      <a:lnTo>
                        <a:pt x="2108" y="282"/>
                      </a:lnTo>
                      <a:lnTo>
                        <a:pt x="2304" y="479"/>
                      </a:lnTo>
                      <a:lnTo>
                        <a:pt x="2323" y="503"/>
                      </a:lnTo>
                      <a:lnTo>
                        <a:pt x="2335" y="529"/>
                      </a:lnTo>
                      <a:lnTo>
                        <a:pt x="2339" y="557"/>
                      </a:lnTo>
                      <a:lnTo>
                        <a:pt x="2337" y="585"/>
                      </a:lnTo>
                      <a:lnTo>
                        <a:pt x="2329" y="611"/>
                      </a:lnTo>
                      <a:lnTo>
                        <a:pt x="2313" y="636"/>
                      </a:lnTo>
                      <a:lnTo>
                        <a:pt x="2213" y="764"/>
                      </a:lnTo>
                      <a:lnTo>
                        <a:pt x="2253" y="842"/>
                      </a:lnTo>
                      <a:lnTo>
                        <a:pt x="2286" y="924"/>
                      </a:lnTo>
                      <a:lnTo>
                        <a:pt x="2312" y="1008"/>
                      </a:lnTo>
                      <a:lnTo>
                        <a:pt x="2476" y="1027"/>
                      </a:lnTo>
                      <a:lnTo>
                        <a:pt x="2505" y="1033"/>
                      </a:lnTo>
                      <a:lnTo>
                        <a:pt x="2530" y="1048"/>
                      </a:lnTo>
                      <a:lnTo>
                        <a:pt x="2551" y="1066"/>
                      </a:lnTo>
                      <a:lnTo>
                        <a:pt x="2567" y="1089"/>
                      </a:lnTo>
                      <a:lnTo>
                        <a:pt x="2577" y="1115"/>
                      </a:lnTo>
                      <a:lnTo>
                        <a:pt x="2580" y="1144"/>
                      </a:lnTo>
                      <a:lnTo>
                        <a:pt x="2580" y="1423"/>
                      </a:lnTo>
                      <a:lnTo>
                        <a:pt x="2577" y="1452"/>
                      </a:lnTo>
                      <a:lnTo>
                        <a:pt x="2567" y="1478"/>
                      </a:lnTo>
                      <a:lnTo>
                        <a:pt x="2551" y="1502"/>
                      </a:lnTo>
                      <a:lnTo>
                        <a:pt x="2530" y="1520"/>
                      </a:lnTo>
                      <a:lnTo>
                        <a:pt x="2505" y="1534"/>
                      </a:lnTo>
                      <a:lnTo>
                        <a:pt x="2476" y="1540"/>
                      </a:lnTo>
                      <a:lnTo>
                        <a:pt x="2309" y="1560"/>
                      </a:lnTo>
                      <a:lnTo>
                        <a:pt x="2282" y="1645"/>
                      </a:lnTo>
                      <a:lnTo>
                        <a:pt x="2247" y="1726"/>
                      </a:lnTo>
                      <a:lnTo>
                        <a:pt x="2207" y="1806"/>
                      </a:lnTo>
                      <a:lnTo>
                        <a:pt x="2315" y="1943"/>
                      </a:lnTo>
                      <a:lnTo>
                        <a:pt x="2328" y="1964"/>
                      </a:lnTo>
                      <a:lnTo>
                        <a:pt x="2336" y="1988"/>
                      </a:lnTo>
                      <a:lnTo>
                        <a:pt x="2340" y="2011"/>
                      </a:lnTo>
                      <a:lnTo>
                        <a:pt x="2339" y="2035"/>
                      </a:lnTo>
                      <a:lnTo>
                        <a:pt x="2332" y="2059"/>
                      </a:lnTo>
                      <a:lnTo>
                        <a:pt x="2321" y="2080"/>
                      </a:lnTo>
                      <a:lnTo>
                        <a:pt x="2306" y="2100"/>
                      </a:lnTo>
                      <a:lnTo>
                        <a:pt x="2108" y="2297"/>
                      </a:lnTo>
                      <a:lnTo>
                        <a:pt x="2085" y="2315"/>
                      </a:lnTo>
                      <a:lnTo>
                        <a:pt x="2059" y="2327"/>
                      </a:lnTo>
                      <a:lnTo>
                        <a:pt x="2031" y="2331"/>
                      </a:lnTo>
                      <a:lnTo>
                        <a:pt x="2003" y="2330"/>
                      </a:lnTo>
                      <a:lnTo>
                        <a:pt x="1977" y="2322"/>
                      </a:lnTo>
                      <a:lnTo>
                        <a:pt x="1952" y="2306"/>
                      </a:lnTo>
                      <a:lnTo>
                        <a:pt x="1812" y="2196"/>
                      </a:lnTo>
                      <a:lnTo>
                        <a:pt x="1731" y="2237"/>
                      </a:lnTo>
                      <a:lnTo>
                        <a:pt x="1648" y="2271"/>
                      </a:lnTo>
                      <a:lnTo>
                        <a:pt x="1561" y="2298"/>
                      </a:lnTo>
                      <a:lnTo>
                        <a:pt x="1541" y="2476"/>
                      </a:lnTo>
                      <a:lnTo>
                        <a:pt x="1535" y="2504"/>
                      </a:lnTo>
                      <a:lnTo>
                        <a:pt x="1522" y="2529"/>
                      </a:lnTo>
                      <a:lnTo>
                        <a:pt x="1502" y="2550"/>
                      </a:lnTo>
                      <a:lnTo>
                        <a:pt x="1479" y="2566"/>
                      </a:lnTo>
                      <a:lnTo>
                        <a:pt x="1453" y="2576"/>
                      </a:lnTo>
                      <a:lnTo>
                        <a:pt x="1424" y="2580"/>
                      </a:lnTo>
                      <a:lnTo>
                        <a:pt x="1145" y="2580"/>
                      </a:lnTo>
                      <a:lnTo>
                        <a:pt x="1116" y="2576"/>
                      </a:lnTo>
                      <a:lnTo>
                        <a:pt x="1090" y="2566"/>
                      </a:lnTo>
                      <a:lnTo>
                        <a:pt x="1066" y="2550"/>
                      </a:lnTo>
                      <a:lnTo>
                        <a:pt x="1048" y="2529"/>
                      </a:lnTo>
                      <a:lnTo>
                        <a:pt x="1035" y="2504"/>
                      </a:lnTo>
                      <a:lnTo>
                        <a:pt x="1028" y="2476"/>
                      </a:lnTo>
                      <a:lnTo>
                        <a:pt x="1007" y="2291"/>
                      </a:lnTo>
                      <a:lnTo>
                        <a:pt x="926" y="2265"/>
                      </a:lnTo>
                      <a:lnTo>
                        <a:pt x="847" y="2232"/>
                      </a:lnTo>
                      <a:lnTo>
                        <a:pt x="772" y="2192"/>
                      </a:lnTo>
                      <a:lnTo>
                        <a:pt x="629" y="2306"/>
                      </a:lnTo>
                      <a:lnTo>
                        <a:pt x="608" y="2319"/>
                      </a:lnTo>
                      <a:lnTo>
                        <a:pt x="585" y="2327"/>
                      </a:lnTo>
                      <a:lnTo>
                        <a:pt x="561" y="2331"/>
                      </a:lnTo>
                      <a:lnTo>
                        <a:pt x="537" y="2330"/>
                      </a:lnTo>
                      <a:lnTo>
                        <a:pt x="513" y="2323"/>
                      </a:lnTo>
                      <a:lnTo>
                        <a:pt x="492" y="2312"/>
                      </a:lnTo>
                      <a:lnTo>
                        <a:pt x="472" y="2297"/>
                      </a:lnTo>
                      <a:lnTo>
                        <a:pt x="274" y="2100"/>
                      </a:lnTo>
                      <a:lnTo>
                        <a:pt x="257" y="2076"/>
                      </a:lnTo>
                      <a:lnTo>
                        <a:pt x="245" y="2051"/>
                      </a:lnTo>
                      <a:lnTo>
                        <a:pt x="242" y="2023"/>
                      </a:lnTo>
                      <a:lnTo>
                        <a:pt x="243" y="1994"/>
                      </a:lnTo>
                      <a:lnTo>
                        <a:pt x="251" y="1968"/>
                      </a:lnTo>
                      <a:lnTo>
                        <a:pt x="267" y="1943"/>
                      </a:lnTo>
                      <a:lnTo>
                        <a:pt x="380" y="1798"/>
                      </a:lnTo>
                      <a:lnTo>
                        <a:pt x="343" y="1726"/>
                      </a:lnTo>
                      <a:lnTo>
                        <a:pt x="311" y="1651"/>
                      </a:lnTo>
                      <a:lnTo>
                        <a:pt x="286" y="1573"/>
                      </a:lnTo>
                      <a:lnTo>
                        <a:pt x="104" y="1552"/>
                      </a:lnTo>
                      <a:lnTo>
                        <a:pt x="77" y="1546"/>
                      </a:lnTo>
                      <a:lnTo>
                        <a:pt x="51" y="1532"/>
                      </a:lnTo>
                      <a:lnTo>
                        <a:pt x="30" y="1514"/>
                      </a:lnTo>
                      <a:lnTo>
                        <a:pt x="13" y="1490"/>
                      </a:lnTo>
                      <a:lnTo>
                        <a:pt x="4" y="1464"/>
                      </a:lnTo>
                      <a:lnTo>
                        <a:pt x="0" y="1435"/>
                      </a:lnTo>
                      <a:lnTo>
                        <a:pt x="0" y="1156"/>
                      </a:lnTo>
                      <a:lnTo>
                        <a:pt x="4" y="1127"/>
                      </a:lnTo>
                      <a:lnTo>
                        <a:pt x="13" y="1101"/>
                      </a:lnTo>
                      <a:lnTo>
                        <a:pt x="30" y="1077"/>
                      </a:lnTo>
                      <a:lnTo>
                        <a:pt x="51" y="1059"/>
                      </a:lnTo>
                      <a:lnTo>
                        <a:pt x="77" y="1045"/>
                      </a:lnTo>
                      <a:lnTo>
                        <a:pt x="104" y="1039"/>
                      </a:lnTo>
                      <a:lnTo>
                        <a:pt x="276" y="1019"/>
                      </a:lnTo>
                      <a:lnTo>
                        <a:pt x="302" y="934"/>
                      </a:lnTo>
                      <a:lnTo>
                        <a:pt x="334" y="853"/>
                      </a:lnTo>
                      <a:lnTo>
                        <a:pt x="373" y="773"/>
                      </a:lnTo>
                      <a:lnTo>
                        <a:pt x="267" y="637"/>
                      </a:lnTo>
                      <a:lnTo>
                        <a:pt x="252" y="616"/>
                      </a:lnTo>
                      <a:lnTo>
                        <a:pt x="244" y="593"/>
                      </a:lnTo>
                      <a:lnTo>
                        <a:pt x="240" y="569"/>
                      </a:lnTo>
                      <a:lnTo>
                        <a:pt x="242" y="545"/>
                      </a:lnTo>
                      <a:lnTo>
                        <a:pt x="248" y="521"/>
                      </a:lnTo>
                      <a:lnTo>
                        <a:pt x="259" y="500"/>
                      </a:lnTo>
                      <a:lnTo>
                        <a:pt x="274" y="480"/>
                      </a:lnTo>
                      <a:lnTo>
                        <a:pt x="472" y="282"/>
                      </a:lnTo>
                      <a:lnTo>
                        <a:pt x="495" y="265"/>
                      </a:lnTo>
                      <a:lnTo>
                        <a:pt x="521" y="253"/>
                      </a:lnTo>
                      <a:lnTo>
                        <a:pt x="549" y="249"/>
                      </a:lnTo>
                      <a:lnTo>
                        <a:pt x="577" y="251"/>
                      </a:lnTo>
                      <a:lnTo>
                        <a:pt x="604" y="259"/>
                      </a:lnTo>
                      <a:lnTo>
                        <a:pt x="629" y="274"/>
                      </a:lnTo>
                      <a:lnTo>
                        <a:pt x="758" y="376"/>
                      </a:lnTo>
                      <a:lnTo>
                        <a:pt x="821" y="342"/>
                      </a:lnTo>
                      <a:lnTo>
                        <a:pt x="886" y="311"/>
                      </a:lnTo>
                      <a:lnTo>
                        <a:pt x="952" y="285"/>
                      </a:lnTo>
                      <a:lnTo>
                        <a:pt x="1020" y="265"/>
                      </a:lnTo>
                      <a:lnTo>
                        <a:pt x="1039" y="104"/>
                      </a:lnTo>
                      <a:lnTo>
                        <a:pt x="1047" y="77"/>
                      </a:lnTo>
                      <a:lnTo>
                        <a:pt x="1060" y="51"/>
                      </a:lnTo>
                      <a:lnTo>
                        <a:pt x="1078" y="30"/>
                      </a:lnTo>
                      <a:lnTo>
                        <a:pt x="1101" y="13"/>
                      </a:lnTo>
                      <a:lnTo>
                        <a:pt x="1127" y="4"/>
                      </a:lnTo>
                      <a:lnTo>
                        <a:pt x="115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panose="02040503050406030204" pitchFamily="18" charset="0"/>
                  </a:endParaRPr>
                </a:p>
              </p:txBody>
            </p:sp>
            <p:sp>
              <p:nvSpPr>
                <p:cNvPr id="58" name="Freeform 12">
                  <a:extLst>
                    <a:ext uri="{FF2B5EF4-FFF2-40B4-BE49-F238E27FC236}">
                      <a16:creationId xmlns:a16="http://schemas.microsoft.com/office/drawing/2014/main" id="{4B8C8823-E63C-D42C-F098-554F931E0941}"/>
                    </a:ext>
                  </a:extLst>
                </p:cNvPr>
                <p:cNvSpPr>
                  <a:spLocks noEditPoints="1"/>
                </p:cNvSpPr>
                <p:nvPr/>
              </p:nvSpPr>
              <p:spPr bwMode="auto">
                <a:xfrm>
                  <a:off x="2757" y="1763"/>
                  <a:ext cx="2121" cy="2124"/>
                </a:xfrm>
                <a:custGeom>
                  <a:avLst/>
                  <a:gdLst>
                    <a:gd name="T0" fmla="*/ 934 w 2121"/>
                    <a:gd name="T1" fmla="*/ 699 h 2124"/>
                    <a:gd name="T2" fmla="*/ 776 w 2121"/>
                    <a:gd name="T3" fmla="*/ 810 h 2124"/>
                    <a:gd name="T4" fmla="*/ 693 w 2121"/>
                    <a:gd name="T5" fmla="*/ 984 h 2124"/>
                    <a:gd name="T6" fmla="*/ 710 w 2121"/>
                    <a:gd name="T7" fmla="*/ 1184 h 2124"/>
                    <a:gd name="T8" fmla="*/ 821 w 2121"/>
                    <a:gd name="T9" fmla="*/ 1341 h 2124"/>
                    <a:gd name="T10" fmla="*/ 995 w 2121"/>
                    <a:gd name="T11" fmla="*/ 1425 h 2124"/>
                    <a:gd name="T12" fmla="*/ 1194 w 2121"/>
                    <a:gd name="T13" fmla="*/ 1407 h 2124"/>
                    <a:gd name="T14" fmla="*/ 1353 w 2121"/>
                    <a:gd name="T15" fmla="*/ 1297 h 2124"/>
                    <a:gd name="T16" fmla="*/ 1436 w 2121"/>
                    <a:gd name="T17" fmla="*/ 1122 h 2124"/>
                    <a:gd name="T18" fmla="*/ 1419 w 2121"/>
                    <a:gd name="T19" fmla="*/ 923 h 2124"/>
                    <a:gd name="T20" fmla="*/ 1308 w 2121"/>
                    <a:gd name="T21" fmla="*/ 765 h 2124"/>
                    <a:gd name="T22" fmla="*/ 1134 w 2121"/>
                    <a:gd name="T23" fmla="*/ 683 h 2124"/>
                    <a:gd name="T24" fmla="*/ 1128 w 2121"/>
                    <a:gd name="T25" fmla="*/ 10 h 2124"/>
                    <a:gd name="T26" fmla="*/ 1197 w 2121"/>
                    <a:gd name="T27" fmla="*/ 94 h 2124"/>
                    <a:gd name="T28" fmla="*/ 1436 w 2121"/>
                    <a:gd name="T29" fmla="*/ 276 h 2124"/>
                    <a:gd name="T30" fmla="*/ 1594 w 2121"/>
                    <a:gd name="T31" fmla="*/ 168 h 2124"/>
                    <a:gd name="T32" fmla="*/ 1820 w 2121"/>
                    <a:gd name="T33" fmla="*/ 320 h 2124"/>
                    <a:gd name="T34" fmla="*/ 1861 w 2121"/>
                    <a:gd name="T35" fmla="*/ 404 h 2124"/>
                    <a:gd name="T36" fmla="*/ 1776 w 2121"/>
                    <a:gd name="T37" fmla="*/ 571 h 2124"/>
                    <a:gd name="T38" fmla="*/ 1991 w 2121"/>
                    <a:gd name="T39" fmla="*/ 766 h 2124"/>
                    <a:gd name="T40" fmla="*/ 2085 w 2121"/>
                    <a:gd name="T41" fmla="*/ 820 h 2124"/>
                    <a:gd name="T42" fmla="*/ 2119 w 2121"/>
                    <a:gd name="T43" fmla="*/ 1095 h 2124"/>
                    <a:gd name="T44" fmla="*/ 2055 w 2121"/>
                    <a:gd name="T45" fmla="*/ 1180 h 2124"/>
                    <a:gd name="T46" fmla="*/ 1871 w 2121"/>
                    <a:gd name="T47" fmla="*/ 1355 h 2124"/>
                    <a:gd name="T48" fmla="*/ 1956 w 2121"/>
                    <a:gd name="T49" fmla="*/ 1562 h 2124"/>
                    <a:gd name="T50" fmla="*/ 1932 w 2121"/>
                    <a:gd name="T51" fmla="*/ 1668 h 2124"/>
                    <a:gd name="T52" fmla="*/ 1747 w 2121"/>
                    <a:gd name="T53" fmla="*/ 1852 h 2124"/>
                    <a:gd name="T54" fmla="*/ 1655 w 2121"/>
                    <a:gd name="T55" fmla="*/ 1836 h 2124"/>
                    <a:gd name="T56" fmla="*/ 1351 w 2121"/>
                    <a:gd name="T57" fmla="*/ 1867 h 2124"/>
                    <a:gd name="T58" fmla="*/ 1314 w 2121"/>
                    <a:gd name="T59" fmla="*/ 2071 h 2124"/>
                    <a:gd name="T60" fmla="*/ 1048 w 2121"/>
                    <a:gd name="T61" fmla="*/ 2124 h 2124"/>
                    <a:gd name="T62" fmla="*/ 947 w 2121"/>
                    <a:gd name="T63" fmla="*/ 2082 h 2124"/>
                    <a:gd name="T64" fmla="*/ 830 w 2121"/>
                    <a:gd name="T65" fmla="*/ 1883 h 2124"/>
                    <a:gd name="T66" fmla="*/ 581 w 2121"/>
                    <a:gd name="T67" fmla="*/ 1942 h 2124"/>
                    <a:gd name="T68" fmla="*/ 472 w 2121"/>
                    <a:gd name="T69" fmla="*/ 1945 h 2124"/>
                    <a:gd name="T70" fmla="*/ 272 w 2121"/>
                    <a:gd name="T71" fmla="*/ 1767 h 2124"/>
                    <a:gd name="T72" fmla="*/ 268 w 2121"/>
                    <a:gd name="T73" fmla="*/ 1673 h 2124"/>
                    <a:gd name="T74" fmla="*/ 286 w 2121"/>
                    <a:gd name="T75" fmla="*/ 1425 h 2124"/>
                    <a:gd name="T76" fmla="*/ 74 w 2121"/>
                    <a:gd name="T77" fmla="*/ 1343 h 2124"/>
                    <a:gd name="T78" fmla="*/ 16 w 2121"/>
                    <a:gd name="T79" fmla="*/ 1252 h 2124"/>
                    <a:gd name="T80" fmla="*/ 22 w 2121"/>
                    <a:gd name="T81" fmla="*/ 980 h 2124"/>
                    <a:gd name="T82" fmla="*/ 214 w 2121"/>
                    <a:gd name="T83" fmla="*/ 911 h 2124"/>
                    <a:gd name="T84" fmla="*/ 191 w 2121"/>
                    <a:gd name="T85" fmla="*/ 613 h 2124"/>
                    <a:gd name="T86" fmla="*/ 162 w 2121"/>
                    <a:gd name="T87" fmla="*/ 509 h 2124"/>
                    <a:gd name="T88" fmla="*/ 330 w 2121"/>
                    <a:gd name="T89" fmla="*/ 292 h 2124"/>
                    <a:gd name="T90" fmla="*/ 420 w 2121"/>
                    <a:gd name="T91" fmla="*/ 270 h 2124"/>
                    <a:gd name="T92" fmla="*/ 628 w 2121"/>
                    <a:gd name="T93" fmla="*/ 309 h 2124"/>
                    <a:gd name="T94" fmla="*/ 777 w 2121"/>
                    <a:gd name="T95" fmla="*/ 101 h 2124"/>
                    <a:gd name="T96" fmla="*/ 852 w 2121"/>
                    <a:gd name="T97" fmla="*/ 23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21" h="2124">
                      <a:moveTo>
                        <a:pt x="1083" y="676"/>
                      </a:moveTo>
                      <a:lnTo>
                        <a:pt x="1032" y="678"/>
                      </a:lnTo>
                      <a:lnTo>
                        <a:pt x="982" y="686"/>
                      </a:lnTo>
                      <a:lnTo>
                        <a:pt x="934" y="699"/>
                      </a:lnTo>
                      <a:lnTo>
                        <a:pt x="888" y="720"/>
                      </a:lnTo>
                      <a:lnTo>
                        <a:pt x="847" y="745"/>
                      </a:lnTo>
                      <a:lnTo>
                        <a:pt x="809" y="775"/>
                      </a:lnTo>
                      <a:lnTo>
                        <a:pt x="776" y="810"/>
                      </a:lnTo>
                      <a:lnTo>
                        <a:pt x="747" y="849"/>
                      </a:lnTo>
                      <a:lnTo>
                        <a:pt x="723" y="891"/>
                      </a:lnTo>
                      <a:lnTo>
                        <a:pt x="706" y="936"/>
                      </a:lnTo>
                      <a:lnTo>
                        <a:pt x="693" y="984"/>
                      </a:lnTo>
                      <a:lnTo>
                        <a:pt x="687" y="1034"/>
                      </a:lnTo>
                      <a:lnTo>
                        <a:pt x="689" y="1085"/>
                      </a:lnTo>
                      <a:lnTo>
                        <a:pt x="695" y="1136"/>
                      </a:lnTo>
                      <a:lnTo>
                        <a:pt x="710" y="1184"/>
                      </a:lnTo>
                      <a:lnTo>
                        <a:pt x="730" y="1229"/>
                      </a:lnTo>
                      <a:lnTo>
                        <a:pt x="756" y="1270"/>
                      </a:lnTo>
                      <a:lnTo>
                        <a:pt x="786" y="1309"/>
                      </a:lnTo>
                      <a:lnTo>
                        <a:pt x="821" y="1341"/>
                      </a:lnTo>
                      <a:lnTo>
                        <a:pt x="859" y="1371"/>
                      </a:lnTo>
                      <a:lnTo>
                        <a:pt x="901" y="1394"/>
                      </a:lnTo>
                      <a:lnTo>
                        <a:pt x="947" y="1413"/>
                      </a:lnTo>
                      <a:lnTo>
                        <a:pt x="995" y="1425"/>
                      </a:lnTo>
                      <a:lnTo>
                        <a:pt x="1045" y="1430"/>
                      </a:lnTo>
                      <a:lnTo>
                        <a:pt x="1097" y="1430"/>
                      </a:lnTo>
                      <a:lnTo>
                        <a:pt x="1147" y="1422"/>
                      </a:lnTo>
                      <a:lnTo>
                        <a:pt x="1194" y="1407"/>
                      </a:lnTo>
                      <a:lnTo>
                        <a:pt x="1239" y="1388"/>
                      </a:lnTo>
                      <a:lnTo>
                        <a:pt x="1281" y="1363"/>
                      </a:lnTo>
                      <a:lnTo>
                        <a:pt x="1320" y="1332"/>
                      </a:lnTo>
                      <a:lnTo>
                        <a:pt x="1353" y="1297"/>
                      </a:lnTo>
                      <a:lnTo>
                        <a:pt x="1382" y="1258"/>
                      </a:lnTo>
                      <a:lnTo>
                        <a:pt x="1405" y="1216"/>
                      </a:lnTo>
                      <a:lnTo>
                        <a:pt x="1423" y="1171"/>
                      </a:lnTo>
                      <a:lnTo>
                        <a:pt x="1436" y="1122"/>
                      </a:lnTo>
                      <a:lnTo>
                        <a:pt x="1441" y="1074"/>
                      </a:lnTo>
                      <a:lnTo>
                        <a:pt x="1440" y="1022"/>
                      </a:lnTo>
                      <a:lnTo>
                        <a:pt x="1432" y="971"/>
                      </a:lnTo>
                      <a:lnTo>
                        <a:pt x="1419" y="923"/>
                      </a:lnTo>
                      <a:lnTo>
                        <a:pt x="1399" y="878"/>
                      </a:lnTo>
                      <a:lnTo>
                        <a:pt x="1372" y="836"/>
                      </a:lnTo>
                      <a:lnTo>
                        <a:pt x="1342" y="799"/>
                      </a:lnTo>
                      <a:lnTo>
                        <a:pt x="1308" y="765"/>
                      </a:lnTo>
                      <a:lnTo>
                        <a:pt x="1268" y="737"/>
                      </a:lnTo>
                      <a:lnTo>
                        <a:pt x="1226" y="713"/>
                      </a:lnTo>
                      <a:lnTo>
                        <a:pt x="1181" y="695"/>
                      </a:lnTo>
                      <a:lnTo>
                        <a:pt x="1134" y="683"/>
                      </a:lnTo>
                      <a:lnTo>
                        <a:pt x="1083" y="676"/>
                      </a:lnTo>
                      <a:close/>
                      <a:moveTo>
                        <a:pt x="1072" y="0"/>
                      </a:moveTo>
                      <a:lnTo>
                        <a:pt x="1101" y="2"/>
                      </a:lnTo>
                      <a:lnTo>
                        <a:pt x="1128" y="10"/>
                      </a:lnTo>
                      <a:lnTo>
                        <a:pt x="1152" y="23"/>
                      </a:lnTo>
                      <a:lnTo>
                        <a:pt x="1172" y="43"/>
                      </a:lnTo>
                      <a:lnTo>
                        <a:pt x="1188" y="66"/>
                      </a:lnTo>
                      <a:lnTo>
                        <a:pt x="1197" y="94"/>
                      </a:lnTo>
                      <a:lnTo>
                        <a:pt x="1219" y="206"/>
                      </a:lnTo>
                      <a:lnTo>
                        <a:pt x="1293" y="222"/>
                      </a:lnTo>
                      <a:lnTo>
                        <a:pt x="1366" y="246"/>
                      </a:lnTo>
                      <a:lnTo>
                        <a:pt x="1436" y="276"/>
                      </a:lnTo>
                      <a:lnTo>
                        <a:pt x="1518" y="200"/>
                      </a:lnTo>
                      <a:lnTo>
                        <a:pt x="1540" y="183"/>
                      </a:lnTo>
                      <a:lnTo>
                        <a:pt x="1566" y="172"/>
                      </a:lnTo>
                      <a:lnTo>
                        <a:pt x="1594" y="168"/>
                      </a:lnTo>
                      <a:lnTo>
                        <a:pt x="1622" y="171"/>
                      </a:lnTo>
                      <a:lnTo>
                        <a:pt x="1648" y="180"/>
                      </a:lnTo>
                      <a:lnTo>
                        <a:pt x="1672" y="196"/>
                      </a:lnTo>
                      <a:lnTo>
                        <a:pt x="1820" y="320"/>
                      </a:lnTo>
                      <a:lnTo>
                        <a:pt x="1837" y="338"/>
                      </a:lnTo>
                      <a:lnTo>
                        <a:pt x="1849" y="358"/>
                      </a:lnTo>
                      <a:lnTo>
                        <a:pt x="1857" y="381"/>
                      </a:lnTo>
                      <a:lnTo>
                        <a:pt x="1861" y="404"/>
                      </a:lnTo>
                      <a:lnTo>
                        <a:pt x="1859" y="428"/>
                      </a:lnTo>
                      <a:lnTo>
                        <a:pt x="1853" y="452"/>
                      </a:lnTo>
                      <a:lnTo>
                        <a:pt x="1841" y="474"/>
                      </a:lnTo>
                      <a:lnTo>
                        <a:pt x="1776" y="571"/>
                      </a:lnTo>
                      <a:lnTo>
                        <a:pt x="1815" y="631"/>
                      </a:lnTo>
                      <a:lnTo>
                        <a:pt x="1848" y="696"/>
                      </a:lnTo>
                      <a:lnTo>
                        <a:pt x="1874" y="762"/>
                      </a:lnTo>
                      <a:lnTo>
                        <a:pt x="1991" y="766"/>
                      </a:lnTo>
                      <a:lnTo>
                        <a:pt x="2020" y="771"/>
                      </a:lnTo>
                      <a:lnTo>
                        <a:pt x="2045" y="782"/>
                      </a:lnTo>
                      <a:lnTo>
                        <a:pt x="2068" y="799"/>
                      </a:lnTo>
                      <a:lnTo>
                        <a:pt x="2085" y="820"/>
                      </a:lnTo>
                      <a:lnTo>
                        <a:pt x="2098" y="845"/>
                      </a:lnTo>
                      <a:lnTo>
                        <a:pt x="2104" y="873"/>
                      </a:lnTo>
                      <a:lnTo>
                        <a:pt x="2121" y="1066"/>
                      </a:lnTo>
                      <a:lnTo>
                        <a:pt x="2119" y="1095"/>
                      </a:lnTo>
                      <a:lnTo>
                        <a:pt x="2111" y="1121"/>
                      </a:lnTo>
                      <a:lnTo>
                        <a:pt x="2097" y="1145"/>
                      </a:lnTo>
                      <a:lnTo>
                        <a:pt x="2077" y="1165"/>
                      </a:lnTo>
                      <a:lnTo>
                        <a:pt x="2055" y="1180"/>
                      </a:lnTo>
                      <a:lnTo>
                        <a:pt x="2027" y="1190"/>
                      </a:lnTo>
                      <a:lnTo>
                        <a:pt x="1910" y="1213"/>
                      </a:lnTo>
                      <a:lnTo>
                        <a:pt x="1894" y="1285"/>
                      </a:lnTo>
                      <a:lnTo>
                        <a:pt x="1871" y="1355"/>
                      </a:lnTo>
                      <a:lnTo>
                        <a:pt x="1842" y="1422"/>
                      </a:lnTo>
                      <a:lnTo>
                        <a:pt x="1928" y="1512"/>
                      </a:lnTo>
                      <a:lnTo>
                        <a:pt x="1945" y="1536"/>
                      </a:lnTo>
                      <a:lnTo>
                        <a:pt x="1956" y="1562"/>
                      </a:lnTo>
                      <a:lnTo>
                        <a:pt x="1960" y="1588"/>
                      </a:lnTo>
                      <a:lnTo>
                        <a:pt x="1957" y="1616"/>
                      </a:lnTo>
                      <a:lnTo>
                        <a:pt x="1948" y="1642"/>
                      </a:lnTo>
                      <a:lnTo>
                        <a:pt x="1932" y="1668"/>
                      </a:lnTo>
                      <a:lnTo>
                        <a:pt x="1808" y="1814"/>
                      </a:lnTo>
                      <a:lnTo>
                        <a:pt x="1791" y="1831"/>
                      </a:lnTo>
                      <a:lnTo>
                        <a:pt x="1770" y="1844"/>
                      </a:lnTo>
                      <a:lnTo>
                        <a:pt x="1747" y="1852"/>
                      </a:lnTo>
                      <a:lnTo>
                        <a:pt x="1723" y="1856"/>
                      </a:lnTo>
                      <a:lnTo>
                        <a:pt x="1700" y="1855"/>
                      </a:lnTo>
                      <a:lnTo>
                        <a:pt x="1676" y="1848"/>
                      </a:lnTo>
                      <a:lnTo>
                        <a:pt x="1655" y="1836"/>
                      </a:lnTo>
                      <a:lnTo>
                        <a:pt x="1548" y="1767"/>
                      </a:lnTo>
                      <a:lnTo>
                        <a:pt x="1486" y="1805"/>
                      </a:lnTo>
                      <a:lnTo>
                        <a:pt x="1420" y="1839"/>
                      </a:lnTo>
                      <a:lnTo>
                        <a:pt x="1351" y="1867"/>
                      </a:lnTo>
                      <a:lnTo>
                        <a:pt x="1347" y="1995"/>
                      </a:lnTo>
                      <a:lnTo>
                        <a:pt x="1342" y="2024"/>
                      </a:lnTo>
                      <a:lnTo>
                        <a:pt x="1332" y="2050"/>
                      </a:lnTo>
                      <a:lnTo>
                        <a:pt x="1314" y="2071"/>
                      </a:lnTo>
                      <a:lnTo>
                        <a:pt x="1293" y="2090"/>
                      </a:lnTo>
                      <a:lnTo>
                        <a:pt x="1268" y="2102"/>
                      </a:lnTo>
                      <a:lnTo>
                        <a:pt x="1240" y="2108"/>
                      </a:lnTo>
                      <a:lnTo>
                        <a:pt x="1048" y="2124"/>
                      </a:lnTo>
                      <a:lnTo>
                        <a:pt x="1019" y="2123"/>
                      </a:lnTo>
                      <a:lnTo>
                        <a:pt x="992" y="2115"/>
                      </a:lnTo>
                      <a:lnTo>
                        <a:pt x="969" y="2100"/>
                      </a:lnTo>
                      <a:lnTo>
                        <a:pt x="947" y="2082"/>
                      </a:lnTo>
                      <a:lnTo>
                        <a:pt x="933" y="2058"/>
                      </a:lnTo>
                      <a:lnTo>
                        <a:pt x="924" y="2030"/>
                      </a:lnTo>
                      <a:lnTo>
                        <a:pt x="897" y="1898"/>
                      </a:lnTo>
                      <a:lnTo>
                        <a:pt x="830" y="1883"/>
                      </a:lnTo>
                      <a:lnTo>
                        <a:pt x="764" y="1862"/>
                      </a:lnTo>
                      <a:lnTo>
                        <a:pt x="699" y="1835"/>
                      </a:lnTo>
                      <a:lnTo>
                        <a:pt x="603" y="1925"/>
                      </a:lnTo>
                      <a:lnTo>
                        <a:pt x="581" y="1942"/>
                      </a:lnTo>
                      <a:lnTo>
                        <a:pt x="554" y="1953"/>
                      </a:lnTo>
                      <a:lnTo>
                        <a:pt x="526" y="1957"/>
                      </a:lnTo>
                      <a:lnTo>
                        <a:pt x="499" y="1954"/>
                      </a:lnTo>
                      <a:lnTo>
                        <a:pt x="472" y="1945"/>
                      </a:lnTo>
                      <a:lnTo>
                        <a:pt x="449" y="1929"/>
                      </a:lnTo>
                      <a:lnTo>
                        <a:pt x="301" y="1805"/>
                      </a:lnTo>
                      <a:lnTo>
                        <a:pt x="284" y="1786"/>
                      </a:lnTo>
                      <a:lnTo>
                        <a:pt x="272" y="1767"/>
                      </a:lnTo>
                      <a:lnTo>
                        <a:pt x="263" y="1744"/>
                      </a:lnTo>
                      <a:lnTo>
                        <a:pt x="260" y="1720"/>
                      </a:lnTo>
                      <a:lnTo>
                        <a:pt x="261" y="1697"/>
                      </a:lnTo>
                      <a:lnTo>
                        <a:pt x="268" y="1673"/>
                      </a:lnTo>
                      <a:lnTo>
                        <a:pt x="280" y="1650"/>
                      </a:lnTo>
                      <a:lnTo>
                        <a:pt x="352" y="1541"/>
                      </a:lnTo>
                      <a:lnTo>
                        <a:pt x="317" y="1484"/>
                      </a:lnTo>
                      <a:lnTo>
                        <a:pt x="286" y="1425"/>
                      </a:lnTo>
                      <a:lnTo>
                        <a:pt x="260" y="1363"/>
                      </a:lnTo>
                      <a:lnTo>
                        <a:pt x="128" y="1359"/>
                      </a:lnTo>
                      <a:lnTo>
                        <a:pt x="100" y="1355"/>
                      </a:lnTo>
                      <a:lnTo>
                        <a:pt x="74" y="1343"/>
                      </a:lnTo>
                      <a:lnTo>
                        <a:pt x="51" y="1327"/>
                      </a:lnTo>
                      <a:lnTo>
                        <a:pt x="34" y="1305"/>
                      </a:lnTo>
                      <a:lnTo>
                        <a:pt x="22" y="1279"/>
                      </a:lnTo>
                      <a:lnTo>
                        <a:pt x="16" y="1252"/>
                      </a:lnTo>
                      <a:lnTo>
                        <a:pt x="0" y="1059"/>
                      </a:lnTo>
                      <a:lnTo>
                        <a:pt x="1" y="1031"/>
                      </a:lnTo>
                      <a:lnTo>
                        <a:pt x="9" y="1004"/>
                      </a:lnTo>
                      <a:lnTo>
                        <a:pt x="22" y="980"/>
                      </a:lnTo>
                      <a:lnTo>
                        <a:pt x="42" y="960"/>
                      </a:lnTo>
                      <a:lnTo>
                        <a:pt x="66" y="944"/>
                      </a:lnTo>
                      <a:lnTo>
                        <a:pt x="92" y="935"/>
                      </a:lnTo>
                      <a:lnTo>
                        <a:pt x="214" y="911"/>
                      </a:lnTo>
                      <a:lnTo>
                        <a:pt x="230" y="840"/>
                      </a:lnTo>
                      <a:lnTo>
                        <a:pt x="251" y="770"/>
                      </a:lnTo>
                      <a:lnTo>
                        <a:pt x="277" y="703"/>
                      </a:lnTo>
                      <a:lnTo>
                        <a:pt x="191" y="613"/>
                      </a:lnTo>
                      <a:lnTo>
                        <a:pt x="174" y="589"/>
                      </a:lnTo>
                      <a:lnTo>
                        <a:pt x="164" y="563"/>
                      </a:lnTo>
                      <a:lnTo>
                        <a:pt x="160" y="536"/>
                      </a:lnTo>
                      <a:lnTo>
                        <a:pt x="162" y="509"/>
                      </a:lnTo>
                      <a:lnTo>
                        <a:pt x="171" y="482"/>
                      </a:lnTo>
                      <a:lnTo>
                        <a:pt x="187" y="457"/>
                      </a:lnTo>
                      <a:lnTo>
                        <a:pt x="311" y="309"/>
                      </a:lnTo>
                      <a:lnTo>
                        <a:pt x="330" y="292"/>
                      </a:lnTo>
                      <a:lnTo>
                        <a:pt x="351" y="279"/>
                      </a:lnTo>
                      <a:lnTo>
                        <a:pt x="373" y="271"/>
                      </a:lnTo>
                      <a:lnTo>
                        <a:pt x="396" y="268"/>
                      </a:lnTo>
                      <a:lnTo>
                        <a:pt x="420" y="270"/>
                      </a:lnTo>
                      <a:lnTo>
                        <a:pt x="443" y="276"/>
                      </a:lnTo>
                      <a:lnTo>
                        <a:pt x="466" y="287"/>
                      </a:lnTo>
                      <a:lnTo>
                        <a:pt x="562" y="352"/>
                      </a:lnTo>
                      <a:lnTo>
                        <a:pt x="628" y="309"/>
                      </a:lnTo>
                      <a:lnTo>
                        <a:pt x="697" y="272"/>
                      </a:lnTo>
                      <a:lnTo>
                        <a:pt x="769" y="243"/>
                      </a:lnTo>
                      <a:lnTo>
                        <a:pt x="773" y="129"/>
                      </a:lnTo>
                      <a:lnTo>
                        <a:pt x="777" y="101"/>
                      </a:lnTo>
                      <a:lnTo>
                        <a:pt x="789" y="74"/>
                      </a:lnTo>
                      <a:lnTo>
                        <a:pt x="805" y="52"/>
                      </a:lnTo>
                      <a:lnTo>
                        <a:pt x="827" y="35"/>
                      </a:lnTo>
                      <a:lnTo>
                        <a:pt x="852" y="23"/>
                      </a:lnTo>
                      <a:lnTo>
                        <a:pt x="880" y="16"/>
                      </a:lnTo>
                      <a:lnTo>
                        <a:pt x="10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panose="02040503050406030204" pitchFamily="18" charset="0"/>
                  </a:endParaRPr>
                </a:p>
              </p:txBody>
            </p:sp>
            <p:sp>
              <p:nvSpPr>
                <p:cNvPr id="59" name="Freeform 13">
                  <a:extLst>
                    <a:ext uri="{FF2B5EF4-FFF2-40B4-BE49-F238E27FC236}">
                      <a16:creationId xmlns:a16="http://schemas.microsoft.com/office/drawing/2014/main" id="{05305FA0-BF7D-0BF7-D6E2-3D932CDB1E33}"/>
                    </a:ext>
                  </a:extLst>
                </p:cNvPr>
                <p:cNvSpPr>
                  <a:spLocks noEditPoints="1"/>
                </p:cNvSpPr>
                <p:nvPr/>
              </p:nvSpPr>
              <p:spPr bwMode="auto">
                <a:xfrm>
                  <a:off x="1375" y="3029"/>
                  <a:ext cx="1722" cy="1721"/>
                </a:xfrm>
                <a:custGeom>
                  <a:avLst/>
                  <a:gdLst>
                    <a:gd name="T0" fmla="*/ 772 w 1722"/>
                    <a:gd name="T1" fmla="*/ 561 h 1721"/>
                    <a:gd name="T2" fmla="*/ 651 w 1722"/>
                    <a:gd name="T3" fmla="*/ 634 h 1721"/>
                    <a:gd name="T4" fmla="*/ 574 w 1722"/>
                    <a:gd name="T5" fmla="*/ 754 h 1721"/>
                    <a:gd name="T6" fmla="*/ 561 w 1722"/>
                    <a:gd name="T7" fmla="*/ 900 h 1721"/>
                    <a:gd name="T8" fmla="*/ 615 w 1722"/>
                    <a:gd name="T9" fmla="*/ 1032 h 1721"/>
                    <a:gd name="T10" fmla="*/ 721 w 1722"/>
                    <a:gd name="T11" fmla="*/ 1125 h 1721"/>
                    <a:gd name="T12" fmla="*/ 862 w 1722"/>
                    <a:gd name="T13" fmla="*/ 1162 h 1721"/>
                    <a:gd name="T14" fmla="*/ 1003 w 1722"/>
                    <a:gd name="T15" fmla="*/ 1129 h 1721"/>
                    <a:gd name="T16" fmla="*/ 1111 w 1722"/>
                    <a:gd name="T17" fmla="*/ 1038 h 1721"/>
                    <a:gd name="T18" fmla="*/ 1168 w 1722"/>
                    <a:gd name="T19" fmla="*/ 907 h 1721"/>
                    <a:gd name="T20" fmla="*/ 1158 w 1722"/>
                    <a:gd name="T21" fmla="*/ 761 h 1721"/>
                    <a:gd name="T22" fmla="*/ 1085 w 1722"/>
                    <a:gd name="T23" fmla="*/ 639 h 1721"/>
                    <a:gd name="T24" fmla="*/ 966 w 1722"/>
                    <a:gd name="T25" fmla="*/ 564 h 1721"/>
                    <a:gd name="T26" fmla="*/ 817 w 1722"/>
                    <a:gd name="T27" fmla="*/ 0 h 1721"/>
                    <a:gd name="T28" fmla="*/ 990 w 1722"/>
                    <a:gd name="T29" fmla="*/ 15 h 1721"/>
                    <a:gd name="T30" fmla="*/ 1043 w 1722"/>
                    <a:gd name="T31" fmla="*/ 78 h 1721"/>
                    <a:gd name="T32" fmla="*/ 1117 w 1722"/>
                    <a:gd name="T33" fmla="*/ 198 h 1721"/>
                    <a:gd name="T34" fmla="*/ 1284 w 1722"/>
                    <a:gd name="T35" fmla="*/ 209 h 1721"/>
                    <a:gd name="T36" fmla="*/ 1363 w 1722"/>
                    <a:gd name="T37" fmla="*/ 185 h 1721"/>
                    <a:gd name="T38" fmla="*/ 1439 w 1722"/>
                    <a:gd name="T39" fmla="*/ 221 h 1721"/>
                    <a:gd name="T40" fmla="*/ 1550 w 1722"/>
                    <a:gd name="T41" fmla="*/ 354 h 1721"/>
                    <a:gd name="T42" fmla="*/ 1544 w 1722"/>
                    <a:gd name="T43" fmla="*/ 435 h 1721"/>
                    <a:gd name="T44" fmla="*/ 1507 w 1722"/>
                    <a:gd name="T45" fmla="*/ 570 h 1721"/>
                    <a:gd name="T46" fmla="*/ 1621 w 1722"/>
                    <a:gd name="T47" fmla="*/ 691 h 1721"/>
                    <a:gd name="T48" fmla="*/ 1695 w 1722"/>
                    <a:gd name="T49" fmla="*/ 730 h 1721"/>
                    <a:gd name="T50" fmla="*/ 1722 w 1722"/>
                    <a:gd name="T51" fmla="*/ 808 h 1721"/>
                    <a:gd name="T52" fmla="*/ 1707 w 1722"/>
                    <a:gd name="T53" fmla="*/ 981 h 1721"/>
                    <a:gd name="T54" fmla="*/ 1645 w 1722"/>
                    <a:gd name="T55" fmla="*/ 1035 h 1721"/>
                    <a:gd name="T56" fmla="*/ 1520 w 1722"/>
                    <a:gd name="T57" fmla="*/ 1106 h 1721"/>
                    <a:gd name="T58" fmla="*/ 1518 w 1722"/>
                    <a:gd name="T59" fmla="*/ 1278 h 1721"/>
                    <a:gd name="T60" fmla="*/ 1543 w 1722"/>
                    <a:gd name="T61" fmla="*/ 1357 h 1721"/>
                    <a:gd name="T62" fmla="*/ 1507 w 1722"/>
                    <a:gd name="T63" fmla="*/ 1432 h 1721"/>
                    <a:gd name="T64" fmla="*/ 1374 w 1722"/>
                    <a:gd name="T65" fmla="*/ 1545 h 1721"/>
                    <a:gd name="T66" fmla="*/ 1292 w 1722"/>
                    <a:gd name="T67" fmla="*/ 1538 h 1721"/>
                    <a:gd name="T68" fmla="*/ 1148 w 1722"/>
                    <a:gd name="T69" fmla="*/ 1496 h 1721"/>
                    <a:gd name="T70" fmla="*/ 1024 w 1722"/>
                    <a:gd name="T71" fmla="*/ 1620 h 1721"/>
                    <a:gd name="T72" fmla="*/ 985 w 1722"/>
                    <a:gd name="T73" fmla="*/ 1694 h 1721"/>
                    <a:gd name="T74" fmla="*/ 907 w 1722"/>
                    <a:gd name="T75" fmla="*/ 1721 h 1721"/>
                    <a:gd name="T76" fmla="*/ 734 w 1722"/>
                    <a:gd name="T77" fmla="*/ 1706 h 1721"/>
                    <a:gd name="T78" fmla="*/ 680 w 1722"/>
                    <a:gd name="T79" fmla="*/ 1644 h 1721"/>
                    <a:gd name="T80" fmla="*/ 611 w 1722"/>
                    <a:gd name="T81" fmla="*/ 1508 h 1721"/>
                    <a:gd name="T82" fmla="*/ 440 w 1722"/>
                    <a:gd name="T83" fmla="*/ 1512 h 1721"/>
                    <a:gd name="T84" fmla="*/ 359 w 1722"/>
                    <a:gd name="T85" fmla="*/ 1537 h 1721"/>
                    <a:gd name="T86" fmla="*/ 284 w 1722"/>
                    <a:gd name="T87" fmla="*/ 1501 h 1721"/>
                    <a:gd name="T88" fmla="*/ 173 w 1722"/>
                    <a:gd name="T89" fmla="*/ 1368 h 1721"/>
                    <a:gd name="T90" fmla="*/ 180 w 1722"/>
                    <a:gd name="T91" fmla="*/ 1286 h 1721"/>
                    <a:gd name="T92" fmla="*/ 226 w 1722"/>
                    <a:gd name="T93" fmla="*/ 1145 h 1721"/>
                    <a:gd name="T94" fmla="*/ 102 w 1722"/>
                    <a:gd name="T95" fmla="*/ 1031 h 1721"/>
                    <a:gd name="T96" fmla="*/ 29 w 1722"/>
                    <a:gd name="T97" fmla="*/ 992 h 1721"/>
                    <a:gd name="T98" fmla="*/ 0 w 1722"/>
                    <a:gd name="T99" fmla="*/ 914 h 1721"/>
                    <a:gd name="T100" fmla="*/ 16 w 1722"/>
                    <a:gd name="T101" fmla="*/ 741 h 1721"/>
                    <a:gd name="T102" fmla="*/ 78 w 1722"/>
                    <a:gd name="T103" fmla="*/ 687 h 1721"/>
                    <a:gd name="T104" fmla="*/ 206 w 1722"/>
                    <a:gd name="T105" fmla="*/ 615 h 1721"/>
                    <a:gd name="T106" fmla="*/ 205 w 1722"/>
                    <a:gd name="T107" fmla="*/ 444 h 1721"/>
                    <a:gd name="T108" fmla="*/ 181 w 1722"/>
                    <a:gd name="T109" fmla="*/ 365 h 1721"/>
                    <a:gd name="T110" fmla="*/ 215 w 1722"/>
                    <a:gd name="T111" fmla="*/ 289 h 1721"/>
                    <a:gd name="T112" fmla="*/ 350 w 1722"/>
                    <a:gd name="T113" fmla="*/ 177 h 1721"/>
                    <a:gd name="T114" fmla="*/ 432 w 1722"/>
                    <a:gd name="T115" fmla="*/ 184 h 1721"/>
                    <a:gd name="T116" fmla="*/ 570 w 1722"/>
                    <a:gd name="T117" fmla="*/ 217 h 1721"/>
                    <a:gd name="T118" fmla="*/ 700 w 1722"/>
                    <a:gd name="T119" fmla="*/ 102 h 1721"/>
                    <a:gd name="T120" fmla="*/ 739 w 1722"/>
                    <a:gd name="T121" fmla="*/ 28 h 1721"/>
                    <a:gd name="T122" fmla="*/ 817 w 1722"/>
                    <a:gd name="T123" fmla="*/ 0 h 1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22" h="1721">
                      <a:moveTo>
                        <a:pt x="869" y="547"/>
                      </a:moveTo>
                      <a:lnTo>
                        <a:pt x="820" y="551"/>
                      </a:lnTo>
                      <a:lnTo>
                        <a:pt x="772" y="561"/>
                      </a:lnTo>
                      <a:lnTo>
                        <a:pt x="727" y="580"/>
                      </a:lnTo>
                      <a:lnTo>
                        <a:pt x="686" y="603"/>
                      </a:lnTo>
                      <a:lnTo>
                        <a:pt x="651" y="634"/>
                      </a:lnTo>
                      <a:lnTo>
                        <a:pt x="619" y="669"/>
                      </a:lnTo>
                      <a:lnTo>
                        <a:pt x="594" y="709"/>
                      </a:lnTo>
                      <a:lnTo>
                        <a:pt x="574" y="754"/>
                      </a:lnTo>
                      <a:lnTo>
                        <a:pt x="562" y="800"/>
                      </a:lnTo>
                      <a:lnTo>
                        <a:pt x="558" y="850"/>
                      </a:lnTo>
                      <a:lnTo>
                        <a:pt x="561" y="900"/>
                      </a:lnTo>
                      <a:lnTo>
                        <a:pt x="573" y="948"/>
                      </a:lnTo>
                      <a:lnTo>
                        <a:pt x="590" y="992"/>
                      </a:lnTo>
                      <a:lnTo>
                        <a:pt x="615" y="1032"/>
                      </a:lnTo>
                      <a:lnTo>
                        <a:pt x="646" y="1068"/>
                      </a:lnTo>
                      <a:lnTo>
                        <a:pt x="681" y="1100"/>
                      </a:lnTo>
                      <a:lnTo>
                        <a:pt x="721" y="1125"/>
                      </a:lnTo>
                      <a:lnTo>
                        <a:pt x="764" y="1145"/>
                      </a:lnTo>
                      <a:lnTo>
                        <a:pt x="812" y="1156"/>
                      </a:lnTo>
                      <a:lnTo>
                        <a:pt x="862" y="1162"/>
                      </a:lnTo>
                      <a:lnTo>
                        <a:pt x="911" y="1158"/>
                      </a:lnTo>
                      <a:lnTo>
                        <a:pt x="958" y="1147"/>
                      </a:lnTo>
                      <a:lnTo>
                        <a:pt x="1003" y="1129"/>
                      </a:lnTo>
                      <a:lnTo>
                        <a:pt x="1044" y="1104"/>
                      </a:lnTo>
                      <a:lnTo>
                        <a:pt x="1080" y="1073"/>
                      </a:lnTo>
                      <a:lnTo>
                        <a:pt x="1111" y="1038"/>
                      </a:lnTo>
                      <a:lnTo>
                        <a:pt x="1136" y="998"/>
                      </a:lnTo>
                      <a:lnTo>
                        <a:pt x="1156" y="955"/>
                      </a:lnTo>
                      <a:lnTo>
                        <a:pt x="1168" y="907"/>
                      </a:lnTo>
                      <a:lnTo>
                        <a:pt x="1172" y="858"/>
                      </a:lnTo>
                      <a:lnTo>
                        <a:pt x="1169" y="808"/>
                      </a:lnTo>
                      <a:lnTo>
                        <a:pt x="1158" y="761"/>
                      </a:lnTo>
                      <a:lnTo>
                        <a:pt x="1140" y="716"/>
                      </a:lnTo>
                      <a:lnTo>
                        <a:pt x="1115" y="676"/>
                      </a:lnTo>
                      <a:lnTo>
                        <a:pt x="1085" y="639"/>
                      </a:lnTo>
                      <a:lnTo>
                        <a:pt x="1049" y="607"/>
                      </a:lnTo>
                      <a:lnTo>
                        <a:pt x="1010" y="582"/>
                      </a:lnTo>
                      <a:lnTo>
                        <a:pt x="966" y="564"/>
                      </a:lnTo>
                      <a:lnTo>
                        <a:pt x="919" y="551"/>
                      </a:lnTo>
                      <a:lnTo>
                        <a:pt x="869" y="547"/>
                      </a:lnTo>
                      <a:close/>
                      <a:moveTo>
                        <a:pt x="817" y="0"/>
                      </a:moveTo>
                      <a:lnTo>
                        <a:pt x="935" y="2"/>
                      </a:lnTo>
                      <a:lnTo>
                        <a:pt x="964" y="4"/>
                      </a:lnTo>
                      <a:lnTo>
                        <a:pt x="990" y="15"/>
                      </a:lnTo>
                      <a:lnTo>
                        <a:pt x="1012" y="32"/>
                      </a:lnTo>
                      <a:lnTo>
                        <a:pt x="1031" y="53"/>
                      </a:lnTo>
                      <a:lnTo>
                        <a:pt x="1043" y="78"/>
                      </a:lnTo>
                      <a:lnTo>
                        <a:pt x="1049" y="106"/>
                      </a:lnTo>
                      <a:lnTo>
                        <a:pt x="1057" y="178"/>
                      </a:lnTo>
                      <a:lnTo>
                        <a:pt x="1117" y="198"/>
                      </a:lnTo>
                      <a:lnTo>
                        <a:pt x="1173" y="223"/>
                      </a:lnTo>
                      <a:lnTo>
                        <a:pt x="1228" y="252"/>
                      </a:lnTo>
                      <a:lnTo>
                        <a:pt x="1284" y="209"/>
                      </a:lnTo>
                      <a:lnTo>
                        <a:pt x="1309" y="194"/>
                      </a:lnTo>
                      <a:lnTo>
                        <a:pt x="1336" y="186"/>
                      </a:lnTo>
                      <a:lnTo>
                        <a:pt x="1363" y="185"/>
                      </a:lnTo>
                      <a:lnTo>
                        <a:pt x="1391" y="190"/>
                      </a:lnTo>
                      <a:lnTo>
                        <a:pt x="1416" y="202"/>
                      </a:lnTo>
                      <a:lnTo>
                        <a:pt x="1439" y="221"/>
                      </a:lnTo>
                      <a:lnTo>
                        <a:pt x="1522" y="305"/>
                      </a:lnTo>
                      <a:lnTo>
                        <a:pt x="1539" y="328"/>
                      </a:lnTo>
                      <a:lnTo>
                        <a:pt x="1550" y="354"/>
                      </a:lnTo>
                      <a:lnTo>
                        <a:pt x="1555" y="380"/>
                      </a:lnTo>
                      <a:lnTo>
                        <a:pt x="1552" y="408"/>
                      </a:lnTo>
                      <a:lnTo>
                        <a:pt x="1544" y="435"/>
                      </a:lnTo>
                      <a:lnTo>
                        <a:pt x="1528" y="460"/>
                      </a:lnTo>
                      <a:lnTo>
                        <a:pt x="1481" y="518"/>
                      </a:lnTo>
                      <a:lnTo>
                        <a:pt x="1507" y="570"/>
                      </a:lnTo>
                      <a:lnTo>
                        <a:pt x="1528" y="625"/>
                      </a:lnTo>
                      <a:lnTo>
                        <a:pt x="1546" y="681"/>
                      </a:lnTo>
                      <a:lnTo>
                        <a:pt x="1621" y="691"/>
                      </a:lnTo>
                      <a:lnTo>
                        <a:pt x="1649" y="698"/>
                      </a:lnTo>
                      <a:lnTo>
                        <a:pt x="1674" y="712"/>
                      </a:lnTo>
                      <a:lnTo>
                        <a:pt x="1695" y="730"/>
                      </a:lnTo>
                      <a:lnTo>
                        <a:pt x="1709" y="753"/>
                      </a:lnTo>
                      <a:lnTo>
                        <a:pt x="1720" y="779"/>
                      </a:lnTo>
                      <a:lnTo>
                        <a:pt x="1722" y="808"/>
                      </a:lnTo>
                      <a:lnTo>
                        <a:pt x="1721" y="927"/>
                      </a:lnTo>
                      <a:lnTo>
                        <a:pt x="1717" y="955"/>
                      </a:lnTo>
                      <a:lnTo>
                        <a:pt x="1707" y="981"/>
                      </a:lnTo>
                      <a:lnTo>
                        <a:pt x="1691" y="1003"/>
                      </a:lnTo>
                      <a:lnTo>
                        <a:pt x="1670" y="1022"/>
                      </a:lnTo>
                      <a:lnTo>
                        <a:pt x="1645" y="1035"/>
                      </a:lnTo>
                      <a:lnTo>
                        <a:pt x="1617" y="1042"/>
                      </a:lnTo>
                      <a:lnTo>
                        <a:pt x="1539" y="1050"/>
                      </a:lnTo>
                      <a:lnTo>
                        <a:pt x="1520" y="1106"/>
                      </a:lnTo>
                      <a:lnTo>
                        <a:pt x="1497" y="1160"/>
                      </a:lnTo>
                      <a:lnTo>
                        <a:pt x="1468" y="1213"/>
                      </a:lnTo>
                      <a:lnTo>
                        <a:pt x="1518" y="1278"/>
                      </a:lnTo>
                      <a:lnTo>
                        <a:pt x="1532" y="1303"/>
                      </a:lnTo>
                      <a:lnTo>
                        <a:pt x="1542" y="1329"/>
                      </a:lnTo>
                      <a:lnTo>
                        <a:pt x="1543" y="1357"/>
                      </a:lnTo>
                      <a:lnTo>
                        <a:pt x="1538" y="1385"/>
                      </a:lnTo>
                      <a:lnTo>
                        <a:pt x="1526" y="1410"/>
                      </a:lnTo>
                      <a:lnTo>
                        <a:pt x="1507" y="1432"/>
                      </a:lnTo>
                      <a:lnTo>
                        <a:pt x="1423" y="1515"/>
                      </a:lnTo>
                      <a:lnTo>
                        <a:pt x="1400" y="1533"/>
                      </a:lnTo>
                      <a:lnTo>
                        <a:pt x="1374" y="1545"/>
                      </a:lnTo>
                      <a:lnTo>
                        <a:pt x="1346" y="1548"/>
                      </a:lnTo>
                      <a:lnTo>
                        <a:pt x="1319" y="1546"/>
                      </a:lnTo>
                      <a:lnTo>
                        <a:pt x="1292" y="1538"/>
                      </a:lnTo>
                      <a:lnTo>
                        <a:pt x="1268" y="1522"/>
                      </a:lnTo>
                      <a:lnTo>
                        <a:pt x="1202" y="1469"/>
                      </a:lnTo>
                      <a:lnTo>
                        <a:pt x="1148" y="1496"/>
                      </a:lnTo>
                      <a:lnTo>
                        <a:pt x="1093" y="1518"/>
                      </a:lnTo>
                      <a:lnTo>
                        <a:pt x="1035" y="1535"/>
                      </a:lnTo>
                      <a:lnTo>
                        <a:pt x="1024" y="1620"/>
                      </a:lnTo>
                      <a:lnTo>
                        <a:pt x="1016" y="1647"/>
                      </a:lnTo>
                      <a:lnTo>
                        <a:pt x="1003" y="1673"/>
                      </a:lnTo>
                      <a:lnTo>
                        <a:pt x="985" y="1694"/>
                      </a:lnTo>
                      <a:lnTo>
                        <a:pt x="961" y="1710"/>
                      </a:lnTo>
                      <a:lnTo>
                        <a:pt x="935" y="1719"/>
                      </a:lnTo>
                      <a:lnTo>
                        <a:pt x="907" y="1721"/>
                      </a:lnTo>
                      <a:lnTo>
                        <a:pt x="788" y="1720"/>
                      </a:lnTo>
                      <a:lnTo>
                        <a:pt x="759" y="1716"/>
                      </a:lnTo>
                      <a:lnTo>
                        <a:pt x="734" y="1706"/>
                      </a:lnTo>
                      <a:lnTo>
                        <a:pt x="710" y="1690"/>
                      </a:lnTo>
                      <a:lnTo>
                        <a:pt x="693" y="1669"/>
                      </a:lnTo>
                      <a:lnTo>
                        <a:pt x="680" y="1644"/>
                      </a:lnTo>
                      <a:lnTo>
                        <a:pt x="673" y="1616"/>
                      </a:lnTo>
                      <a:lnTo>
                        <a:pt x="664" y="1526"/>
                      </a:lnTo>
                      <a:lnTo>
                        <a:pt x="611" y="1508"/>
                      </a:lnTo>
                      <a:lnTo>
                        <a:pt x="558" y="1485"/>
                      </a:lnTo>
                      <a:lnTo>
                        <a:pt x="510" y="1459"/>
                      </a:lnTo>
                      <a:lnTo>
                        <a:pt x="440" y="1512"/>
                      </a:lnTo>
                      <a:lnTo>
                        <a:pt x="415" y="1527"/>
                      </a:lnTo>
                      <a:lnTo>
                        <a:pt x="387" y="1535"/>
                      </a:lnTo>
                      <a:lnTo>
                        <a:pt x="359" y="1537"/>
                      </a:lnTo>
                      <a:lnTo>
                        <a:pt x="333" y="1531"/>
                      </a:lnTo>
                      <a:lnTo>
                        <a:pt x="306" y="1519"/>
                      </a:lnTo>
                      <a:lnTo>
                        <a:pt x="284" y="1501"/>
                      </a:lnTo>
                      <a:lnTo>
                        <a:pt x="202" y="1417"/>
                      </a:lnTo>
                      <a:lnTo>
                        <a:pt x="184" y="1394"/>
                      </a:lnTo>
                      <a:lnTo>
                        <a:pt x="173" y="1368"/>
                      </a:lnTo>
                      <a:lnTo>
                        <a:pt x="169" y="1341"/>
                      </a:lnTo>
                      <a:lnTo>
                        <a:pt x="170" y="1314"/>
                      </a:lnTo>
                      <a:lnTo>
                        <a:pt x="180" y="1286"/>
                      </a:lnTo>
                      <a:lnTo>
                        <a:pt x="194" y="1262"/>
                      </a:lnTo>
                      <a:lnTo>
                        <a:pt x="251" y="1192"/>
                      </a:lnTo>
                      <a:lnTo>
                        <a:pt x="226" y="1145"/>
                      </a:lnTo>
                      <a:lnTo>
                        <a:pt x="206" y="1093"/>
                      </a:lnTo>
                      <a:lnTo>
                        <a:pt x="189" y="1042"/>
                      </a:lnTo>
                      <a:lnTo>
                        <a:pt x="102" y="1031"/>
                      </a:lnTo>
                      <a:lnTo>
                        <a:pt x="74" y="1023"/>
                      </a:lnTo>
                      <a:lnTo>
                        <a:pt x="49" y="1010"/>
                      </a:lnTo>
                      <a:lnTo>
                        <a:pt x="29" y="992"/>
                      </a:lnTo>
                      <a:lnTo>
                        <a:pt x="13" y="968"/>
                      </a:lnTo>
                      <a:lnTo>
                        <a:pt x="4" y="943"/>
                      </a:lnTo>
                      <a:lnTo>
                        <a:pt x="0" y="914"/>
                      </a:lnTo>
                      <a:lnTo>
                        <a:pt x="2" y="795"/>
                      </a:lnTo>
                      <a:lnTo>
                        <a:pt x="5" y="766"/>
                      </a:lnTo>
                      <a:lnTo>
                        <a:pt x="16" y="741"/>
                      </a:lnTo>
                      <a:lnTo>
                        <a:pt x="32" y="718"/>
                      </a:lnTo>
                      <a:lnTo>
                        <a:pt x="53" y="700"/>
                      </a:lnTo>
                      <a:lnTo>
                        <a:pt x="78" y="687"/>
                      </a:lnTo>
                      <a:lnTo>
                        <a:pt x="106" y="680"/>
                      </a:lnTo>
                      <a:lnTo>
                        <a:pt x="188" y="672"/>
                      </a:lnTo>
                      <a:lnTo>
                        <a:pt x="206" y="615"/>
                      </a:lnTo>
                      <a:lnTo>
                        <a:pt x="229" y="561"/>
                      </a:lnTo>
                      <a:lnTo>
                        <a:pt x="255" y="508"/>
                      </a:lnTo>
                      <a:lnTo>
                        <a:pt x="205" y="444"/>
                      </a:lnTo>
                      <a:lnTo>
                        <a:pt x="190" y="419"/>
                      </a:lnTo>
                      <a:lnTo>
                        <a:pt x="182" y="392"/>
                      </a:lnTo>
                      <a:lnTo>
                        <a:pt x="181" y="365"/>
                      </a:lnTo>
                      <a:lnTo>
                        <a:pt x="186" y="337"/>
                      </a:lnTo>
                      <a:lnTo>
                        <a:pt x="198" y="312"/>
                      </a:lnTo>
                      <a:lnTo>
                        <a:pt x="215" y="289"/>
                      </a:lnTo>
                      <a:lnTo>
                        <a:pt x="301" y="206"/>
                      </a:lnTo>
                      <a:lnTo>
                        <a:pt x="324" y="188"/>
                      </a:lnTo>
                      <a:lnTo>
                        <a:pt x="350" y="177"/>
                      </a:lnTo>
                      <a:lnTo>
                        <a:pt x="376" y="172"/>
                      </a:lnTo>
                      <a:lnTo>
                        <a:pt x="404" y="174"/>
                      </a:lnTo>
                      <a:lnTo>
                        <a:pt x="432" y="184"/>
                      </a:lnTo>
                      <a:lnTo>
                        <a:pt x="456" y="198"/>
                      </a:lnTo>
                      <a:lnTo>
                        <a:pt x="514" y="246"/>
                      </a:lnTo>
                      <a:lnTo>
                        <a:pt x="570" y="217"/>
                      </a:lnTo>
                      <a:lnTo>
                        <a:pt x="630" y="193"/>
                      </a:lnTo>
                      <a:lnTo>
                        <a:pt x="690" y="174"/>
                      </a:lnTo>
                      <a:lnTo>
                        <a:pt x="700" y="102"/>
                      </a:lnTo>
                      <a:lnTo>
                        <a:pt x="706" y="73"/>
                      </a:lnTo>
                      <a:lnTo>
                        <a:pt x="719" y="49"/>
                      </a:lnTo>
                      <a:lnTo>
                        <a:pt x="739" y="28"/>
                      </a:lnTo>
                      <a:lnTo>
                        <a:pt x="762" y="12"/>
                      </a:lnTo>
                      <a:lnTo>
                        <a:pt x="788" y="3"/>
                      </a:lnTo>
                      <a:lnTo>
                        <a:pt x="8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000">
                    <a:latin typeface="Cambria" panose="02040503050406030204" pitchFamily="18" charset="0"/>
                  </a:endParaRPr>
                </a:p>
              </p:txBody>
            </p:sp>
          </p:grpSp>
        </p:grpSp>
      </p:grpSp>
      <p:grpSp>
        <p:nvGrpSpPr>
          <p:cNvPr id="13" name="Group 12">
            <a:extLst>
              <a:ext uri="{FF2B5EF4-FFF2-40B4-BE49-F238E27FC236}">
                <a16:creationId xmlns:a16="http://schemas.microsoft.com/office/drawing/2014/main" id="{9DB9AEC1-A45C-0577-3C79-E52465FCCA07}"/>
              </a:ext>
            </a:extLst>
          </p:cNvPr>
          <p:cNvGrpSpPr/>
          <p:nvPr/>
        </p:nvGrpSpPr>
        <p:grpSpPr>
          <a:xfrm>
            <a:off x="10052661" y="4717307"/>
            <a:ext cx="1496291" cy="1499616"/>
            <a:chOff x="6932763" y="4376721"/>
            <a:chExt cx="1496291" cy="1499616"/>
          </a:xfrm>
        </p:grpSpPr>
        <p:sp>
          <p:nvSpPr>
            <p:cNvPr id="51" name="Oval 50">
              <a:extLst>
                <a:ext uri="{FF2B5EF4-FFF2-40B4-BE49-F238E27FC236}">
                  <a16:creationId xmlns:a16="http://schemas.microsoft.com/office/drawing/2014/main" id="{D80DD892-4983-2609-6D4D-8CFE6D3FEDC9}"/>
                </a:ext>
              </a:extLst>
            </p:cNvPr>
            <p:cNvSpPr/>
            <p:nvPr/>
          </p:nvSpPr>
          <p:spPr>
            <a:xfrm rot="6977100">
              <a:off x="6931101" y="4378383"/>
              <a:ext cx="1499616" cy="1496291"/>
            </a:xfrm>
            <a:prstGeom prst="ellipse">
              <a:avLst/>
            </a:prstGeom>
            <a:solidFill>
              <a:schemeClr val="accent5"/>
            </a:solidFill>
            <a:ln>
              <a:noFill/>
            </a:ln>
            <a:effectLst>
              <a:outerShdw blurRad="889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sp>
          <p:nvSpPr>
            <p:cNvPr id="52" name="Oval 51">
              <a:extLst>
                <a:ext uri="{FF2B5EF4-FFF2-40B4-BE49-F238E27FC236}">
                  <a16:creationId xmlns:a16="http://schemas.microsoft.com/office/drawing/2014/main" id="{8882540A-2AB7-944B-8020-376B9CBA1FCC}"/>
                </a:ext>
              </a:extLst>
            </p:cNvPr>
            <p:cNvSpPr/>
            <p:nvPr/>
          </p:nvSpPr>
          <p:spPr>
            <a:xfrm rot="6977100">
              <a:off x="7093080" y="4536741"/>
              <a:ext cx="1175657" cy="117957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mbria" panose="02040503050406030204" pitchFamily="18" charset="0"/>
              </a:endParaRPr>
            </a:p>
          </p:txBody>
        </p:sp>
      </p:grpSp>
      <p:pic>
        <p:nvPicPr>
          <p:cNvPr id="14" name="Graphic 13" descr="Dollar">
            <a:extLst>
              <a:ext uri="{FF2B5EF4-FFF2-40B4-BE49-F238E27FC236}">
                <a16:creationId xmlns:a16="http://schemas.microsoft.com/office/drawing/2014/main" id="{C1385823-6207-272E-2E3D-17609A2997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3503" y="2282202"/>
            <a:ext cx="914400" cy="914400"/>
          </a:xfrm>
          <a:prstGeom prst="rect">
            <a:avLst/>
          </a:prstGeom>
        </p:spPr>
      </p:pic>
      <p:pic>
        <p:nvPicPr>
          <p:cNvPr id="15" name="Graphic 14" descr="Coins">
            <a:extLst>
              <a:ext uri="{FF2B5EF4-FFF2-40B4-BE49-F238E27FC236}">
                <a16:creationId xmlns:a16="http://schemas.microsoft.com/office/drawing/2014/main" id="{A1E0C528-3172-5E78-0170-C2124D4D4A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9487" y="4989868"/>
            <a:ext cx="914400" cy="914400"/>
          </a:xfrm>
          <a:prstGeom prst="rect">
            <a:avLst/>
          </a:prstGeom>
        </p:spPr>
      </p:pic>
      <p:sp>
        <p:nvSpPr>
          <p:cNvPr id="32" name="TextBox 31">
            <a:extLst>
              <a:ext uri="{FF2B5EF4-FFF2-40B4-BE49-F238E27FC236}">
                <a16:creationId xmlns:a16="http://schemas.microsoft.com/office/drawing/2014/main" id="{73399FDA-171A-ECBF-C8CF-BF685323AF27}"/>
              </a:ext>
            </a:extLst>
          </p:cNvPr>
          <p:cNvSpPr txBox="1"/>
          <p:nvPr/>
        </p:nvSpPr>
        <p:spPr>
          <a:xfrm>
            <a:off x="1404295" y="6335626"/>
            <a:ext cx="6636689" cy="1754326"/>
          </a:xfrm>
          <a:prstGeom prst="rect">
            <a:avLst/>
          </a:prstGeom>
          <a:noFill/>
        </p:spPr>
        <p:txBody>
          <a:bodyPr wrap="none" rtlCol="0">
            <a:spAutoFit/>
          </a:bodyPr>
          <a:lstStyle/>
          <a:p>
            <a:r>
              <a:rPr lang="en-IN" sz="1800" b="1" dirty="0">
                <a:latin typeface="Cambria" panose="02040503050406030204" pitchFamily="18" charset="0"/>
              </a:rPr>
              <a:t>Impact of Duplicate Data </a:t>
            </a:r>
            <a:r>
              <a:rPr lang="en-IN" sz="1800" dirty="0">
                <a:latin typeface="Cambria" panose="02040503050406030204" pitchFamily="18" charset="0"/>
              </a:rPr>
              <a:t>: </a:t>
            </a:r>
          </a:p>
          <a:p>
            <a:pPr marL="342900" indent="-342900">
              <a:buFont typeface="Arial" panose="020B0604020202020204" pitchFamily="34" charset="0"/>
              <a:buChar char="•"/>
            </a:pPr>
            <a:r>
              <a:rPr lang="en-IN" sz="1800" dirty="0">
                <a:latin typeface="Cambria" panose="02040503050406030204" pitchFamily="18" charset="0"/>
              </a:rPr>
              <a:t>Duplicate data causes incorrect aggregation values.</a:t>
            </a:r>
          </a:p>
          <a:p>
            <a:pPr marL="342900" indent="-342900">
              <a:buFont typeface="Arial" panose="020B0604020202020204" pitchFamily="34" charset="0"/>
              <a:buChar char="•"/>
            </a:pPr>
            <a:r>
              <a:rPr lang="en-IN" sz="1800" dirty="0">
                <a:latin typeface="Cambria" panose="02040503050406030204" pitchFamily="18" charset="0"/>
              </a:rPr>
              <a:t>This can lead to inaccurate insights and poor decision-making.</a:t>
            </a:r>
          </a:p>
          <a:p>
            <a:pPr marL="342900" indent="-342900">
              <a:buFont typeface="Arial" panose="020B0604020202020204" pitchFamily="34" charset="0"/>
              <a:buChar char="•"/>
            </a:pPr>
            <a:endParaRPr lang="en-IN" sz="1800" dirty="0">
              <a:latin typeface="Cambria" panose="02040503050406030204" pitchFamily="18" charset="0"/>
            </a:endParaRPr>
          </a:p>
          <a:p>
            <a:r>
              <a:rPr lang="en-IN" sz="1800" b="1" dirty="0">
                <a:latin typeface="Cambria" panose="02040503050406030204" pitchFamily="18" charset="0"/>
              </a:rPr>
              <a:t>Action Taken :</a:t>
            </a:r>
            <a:r>
              <a:rPr lang="en-IN" b="1" dirty="0">
                <a:latin typeface="Cambria" panose="02040503050406030204" pitchFamily="18" charset="0"/>
              </a:rPr>
              <a:t> </a:t>
            </a:r>
            <a:r>
              <a:rPr lang="en-IN" dirty="0">
                <a:latin typeface="Cambria" panose="02040503050406030204" pitchFamily="18" charset="0"/>
              </a:rPr>
              <a:t>Duplicates Values are already 0</a:t>
            </a:r>
            <a:endParaRPr lang="en-US" sz="1800" dirty="0">
              <a:latin typeface="Cambria" panose="02040503050406030204" pitchFamily="18" charset="0"/>
            </a:endParaRPr>
          </a:p>
          <a:p>
            <a:endParaRPr lang="en-US" dirty="0"/>
          </a:p>
        </p:txBody>
      </p:sp>
      <p:sp>
        <p:nvSpPr>
          <p:cNvPr id="68" name="TextBox 67">
            <a:extLst>
              <a:ext uri="{FF2B5EF4-FFF2-40B4-BE49-F238E27FC236}">
                <a16:creationId xmlns:a16="http://schemas.microsoft.com/office/drawing/2014/main" id="{750BE090-E9FD-7994-3702-F24F260B2CED}"/>
              </a:ext>
            </a:extLst>
          </p:cNvPr>
          <p:cNvSpPr txBox="1"/>
          <p:nvPr/>
        </p:nvSpPr>
        <p:spPr>
          <a:xfrm>
            <a:off x="9557695" y="6535227"/>
            <a:ext cx="8643447" cy="3139321"/>
          </a:xfrm>
          <a:prstGeom prst="rect">
            <a:avLst/>
          </a:prstGeom>
          <a:noFill/>
        </p:spPr>
        <p:txBody>
          <a:bodyPr wrap="square" rtlCol="0">
            <a:spAutoFit/>
          </a:bodyPr>
          <a:lstStyle/>
          <a:p>
            <a:r>
              <a:rPr lang="en-IN" sz="1800" b="1" dirty="0">
                <a:latin typeface="Cambria" panose="02040503050406030204" pitchFamily="18" charset="0"/>
              </a:rPr>
              <a:t>Impact of Null Values </a:t>
            </a:r>
            <a:r>
              <a:rPr lang="en-IN" sz="1800" dirty="0">
                <a:latin typeface="Cambria" panose="02040503050406030204" pitchFamily="18" charset="0"/>
              </a:rPr>
              <a:t>: </a:t>
            </a:r>
          </a:p>
          <a:p>
            <a:pPr marL="342900" indent="-342900">
              <a:buFont typeface="Arial" panose="020B0604020202020204" pitchFamily="34" charset="0"/>
              <a:buChar char="•"/>
            </a:pPr>
            <a:r>
              <a:rPr lang="en-IN" sz="1800" dirty="0">
                <a:latin typeface="Cambria" panose="02040503050406030204" pitchFamily="18" charset="0"/>
              </a:rPr>
              <a:t>Null values can cause incomplete and misleading analysis.</a:t>
            </a:r>
          </a:p>
          <a:p>
            <a:pPr marL="342900" indent="-342900">
              <a:buFont typeface="Arial" panose="020B0604020202020204" pitchFamily="34" charset="0"/>
              <a:buChar char="•"/>
            </a:pPr>
            <a:r>
              <a:rPr lang="en-IN" sz="1800" dirty="0">
                <a:latin typeface="Cambria" panose="02040503050406030204" pitchFamily="18" charset="0"/>
              </a:rPr>
              <a:t>Missing data can lead to inaccurate metrics and hinder the decision-making process.</a:t>
            </a:r>
          </a:p>
          <a:p>
            <a:pPr marL="342900" indent="-342900">
              <a:buFont typeface="Arial" panose="020B0604020202020204" pitchFamily="34" charset="0"/>
              <a:buChar char="•"/>
            </a:pPr>
            <a:r>
              <a:rPr lang="en-IN" sz="1800" dirty="0">
                <a:latin typeface="Cambria" panose="02040503050406030204" pitchFamily="18" charset="0"/>
              </a:rPr>
              <a:t>Key insights might be missed due to gaps in the data.</a:t>
            </a:r>
          </a:p>
          <a:p>
            <a:pPr marL="342900" indent="-342900">
              <a:buFont typeface="Arial" panose="020B0604020202020204" pitchFamily="34" charset="0"/>
              <a:buChar char="•"/>
            </a:pPr>
            <a:endParaRPr lang="en-IN" sz="1800" dirty="0">
              <a:latin typeface="Cambria" panose="02040503050406030204" pitchFamily="18" charset="0"/>
            </a:endParaRPr>
          </a:p>
          <a:p>
            <a:r>
              <a:rPr lang="en-IN" sz="1800" b="1" dirty="0">
                <a:latin typeface="Cambria" panose="02040503050406030204" pitchFamily="18" charset="0"/>
              </a:rPr>
              <a:t>Action Taken : </a:t>
            </a:r>
          </a:p>
          <a:p>
            <a:pPr marL="2114550" lvl="4" indent="-285750">
              <a:buFont typeface="Arial" panose="020B0604020202020204" pitchFamily="34" charset="0"/>
              <a:buChar char="•"/>
            </a:pPr>
            <a:r>
              <a:rPr lang="en-IN" dirty="0">
                <a:latin typeface="Cambria" panose="02040503050406030204" pitchFamily="18" charset="0"/>
              </a:rPr>
              <a:t>Removed the column </a:t>
            </a:r>
            <a:r>
              <a:rPr lang="en-IN" dirty="0" err="1">
                <a:latin typeface="Cambria" panose="02040503050406030204" pitchFamily="18" charset="0"/>
              </a:rPr>
              <a:t>Content_type</a:t>
            </a:r>
            <a:r>
              <a:rPr lang="en-IN" dirty="0">
                <a:latin typeface="Cambria" panose="02040503050406030204" pitchFamily="18" charset="0"/>
              </a:rPr>
              <a:t> since it is not required.</a:t>
            </a:r>
          </a:p>
          <a:p>
            <a:pPr marL="2114550" lvl="4" indent="-285750">
              <a:buFont typeface="Arial" panose="020B0604020202020204" pitchFamily="34" charset="0"/>
              <a:buChar char="•"/>
            </a:pPr>
            <a:r>
              <a:rPr lang="en-IN" dirty="0">
                <a:latin typeface="Cambria" panose="02040503050406030204" pitchFamily="18" charset="0"/>
              </a:rPr>
              <a:t>Didn’t do anything in the column</a:t>
            </a:r>
            <a:r>
              <a:rPr lang="en-IN" sz="1800" dirty="0">
                <a:latin typeface="Cambria" panose="02040503050406030204" pitchFamily="18" charset="0"/>
              </a:rPr>
              <a:t> TONIE_DOWNLOAD_DATE</a:t>
            </a:r>
            <a:r>
              <a:rPr lang="en-IN" sz="1800" dirty="0">
                <a:solidFill>
                  <a:srgbClr val="212121"/>
                </a:solidFill>
                <a:latin typeface="Cambria" panose="02040503050406030204" pitchFamily="18" charset="0"/>
              </a:rPr>
              <a:t> since we are not </a:t>
            </a:r>
            <a:r>
              <a:rPr lang="en-IN" sz="1800" dirty="0" err="1">
                <a:solidFill>
                  <a:srgbClr val="212121"/>
                </a:solidFill>
                <a:latin typeface="Cambria" panose="02040503050406030204" pitchFamily="18" charset="0"/>
              </a:rPr>
              <a:t>gonna</a:t>
            </a:r>
            <a:r>
              <a:rPr lang="en-IN" sz="1800" dirty="0">
                <a:solidFill>
                  <a:srgbClr val="212121"/>
                </a:solidFill>
                <a:latin typeface="Cambria" panose="02040503050406030204" pitchFamily="18" charset="0"/>
              </a:rPr>
              <a:t> use this column to make analysis.</a:t>
            </a:r>
            <a:endParaRPr lang="en-US" dirty="0">
              <a:latin typeface="Cambria" panose="02040503050406030204" pitchFamily="18" charset="0"/>
            </a:endParaRPr>
          </a:p>
          <a:p>
            <a:pPr marL="2114550" lvl="4" indent="-285750">
              <a:buFont typeface="Arial" panose="020B0604020202020204" pitchFamily="34" charset="0"/>
              <a:buChar char="•"/>
            </a:pPr>
            <a:endParaRPr lang="en-IN" dirty="0">
              <a:latin typeface="Cambria" panose="02040503050406030204" pitchFamily="18" charset="0"/>
            </a:endParaRPr>
          </a:p>
        </p:txBody>
      </p:sp>
      <p:pic>
        <p:nvPicPr>
          <p:cNvPr id="70" name="Picture 69">
            <a:extLst>
              <a:ext uri="{FF2B5EF4-FFF2-40B4-BE49-F238E27FC236}">
                <a16:creationId xmlns:a16="http://schemas.microsoft.com/office/drawing/2014/main" id="{DC4CFD73-2256-57D7-7806-506E865AAC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2611" y="2399944"/>
            <a:ext cx="2959100" cy="1257300"/>
          </a:xfrm>
          <a:prstGeom prst="rect">
            <a:avLst/>
          </a:prstGeom>
        </p:spPr>
      </p:pic>
    </p:spTree>
    <p:extLst>
      <p:ext uri="{BB962C8B-B14F-4D97-AF65-F5344CB8AC3E}">
        <p14:creationId xmlns:p14="http://schemas.microsoft.com/office/powerpoint/2010/main" val="279252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mbria" panose="02040503050406030204" pitchFamily="18" charset="0"/>
            </a:endParaRPr>
          </a:p>
        </p:txBody>
      </p:sp>
      <p:sp>
        <p:nvSpPr>
          <p:cNvPr id="2" name="TextBox 1">
            <a:extLst>
              <a:ext uri="{FF2B5EF4-FFF2-40B4-BE49-F238E27FC236}">
                <a16:creationId xmlns:a16="http://schemas.microsoft.com/office/drawing/2014/main" id="{9C1C3584-59B0-C276-E86C-FC81DC5C9AE1}"/>
              </a:ext>
            </a:extLst>
          </p:cNvPr>
          <p:cNvSpPr txBox="1"/>
          <p:nvPr/>
        </p:nvSpPr>
        <p:spPr>
          <a:xfrm>
            <a:off x="381000" y="571500"/>
            <a:ext cx="17221200" cy="400110"/>
          </a:xfrm>
          <a:prstGeom prst="rect">
            <a:avLst/>
          </a:prstGeom>
          <a:noFill/>
        </p:spPr>
        <p:txBody>
          <a:bodyPr wrap="square" rtlCol="0">
            <a:spAutoFit/>
          </a:bodyPr>
          <a:lstStyle/>
          <a:p>
            <a:r>
              <a:rPr lang="en-IN" sz="2000" b="1" dirty="0">
                <a:effectLst/>
                <a:latin typeface="Cambria" panose="02040503050406030204" pitchFamily="18" charset="0"/>
              </a:rPr>
              <a:t>1. </a:t>
            </a:r>
            <a:r>
              <a:rPr lang="en-IN" sz="2000" b="1" u="sng" dirty="0">
                <a:effectLst/>
                <a:latin typeface="Cambria" panose="02040503050406030204" pitchFamily="18" charset="0"/>
              </a:rPr>
              <a:t>Is the number of </a:t>
            </a:r>
            <a:r>
              <a:rPr lang="en-IN" sz="2000" b="1" u="sng" dirty="0" err="1">
                <a:effectLst/>
                <a:latin typeface="Cambria" panose="02040503050406030204" pitchFamily="18" charset="0"/>
              </a:rPr>
              <a:t>tonie</a:t>
            </a:r>
            <a:r>
              <a:rPr lang="en-IN" sz="2000" b="1" u="sng" dirty="0">
                <a:effectLst/>
                <a:latin typeface="Cambria" panose="02040503050406030204" pitchFamily="18" charset="0"/>
              </a:rPr>
              <a:t> figures, number of minutes played, or certain </a:t>
            </a:r>
            <a:r>
              <a:rPr lang="en-IN" sz="2000" b="1" u="sng" dirty="0" err="1">
                <a:effectLst/>
                <a:latin typeface="Cambria" panose="02040503050406030204" pitchFamily="18" charset="0"/>
              </a:rPr>
              <a:t>tonies</a:t>
            </a:r>
            <a:r>
              <a:rPr lang="en-IN" sz="2000" b="1" u="sng" dirty="0">
                <a:effectLst/>
                <a:latin typeface="Cambria" panose="02040503050406030204" pitchFamily="18" charset="0"/>
              </a:rPr>
              <a:t> figures a good indicator of long-term retention (to play)?</a:t>
            </a:r>
          </a:p>
        </p:txBody>
      </p:sp>
      <p:pic>
        <p:nvPicPr>
          <p:cNvPr id="4" name="Picture 3">
            <a:extLst>
              <a:ext uri="{FF2B5EF4-FFF2-40B4-BE49-F238E27FC236}">
                <a16:creationId xmlns:a16="http://schemas.microsoft.com/office/drawing/2014/main" id="{50798ABF-6102-4365-40BC-85A2CC75B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902" y="2567689"/>
            <a:ext cx="6134100" cy="774700"/>
          </a:xfrm>
          <a:prstGeom prst="rect">
            <a:avLst/>
          </a:prstGeom>
        </p:spPr>
      </p:pic>
      <p:sp>
        <p:nvSpPr>
          <p:cNvPr id="5" name="TextBox 4">
            <a:extLst>
              <a:ext uri="{FF2B5EF4-FFF2-40B4-BE49-F238E27FC236}">
                <a16:creationId xmlns:a16="http://schemas.microsoft.com/office/drawing/2014/main" id="{49CB4400-BB47-DB60-41FD-1D4A9471A2C6}"/>
              </a:ext>
            </a:extLst>
          </p:cNvPr>
          <p:cNvSpPr txBox="1"/>
          <p:nvPr/>
        </p:nvSpPr>
        <p:spPr>
          <a:xfrm>
            <a:off x="1269275" y="1289172"/>
            <a:ext cx="12577354" cy="1754326"/>
          </a:xfrm>
          <a:prstGeom prst="rect">
            <a:avLst/>
          </a:prstGeom>
          <a:noFill/>
        </p:spPr>
        <p:txBody>
          <a:bodyPr wrap="none" rtlCol="0">
            <a:spAutoFit/>
          </a:bodyPr>
          <a:lstStyle/>
          <a:p>
            <a:r>
              <a:rPr lang="en-US" dirty="0">
                <a:latin typeface="Cambria" panose="02040503050406030204" pitchFamily="18" charset="0"/>
              </a:rPr>
              <a:t>Aggregated the data by ‘</a:t>
            </a:r>
            <a:r>
              <a:rPr lang="en-IN" dirty="0">
                <a:effectLst/>
                <a:latin typeface="Cambria" panose="02040503050406030204" pitchFamily="18" charset="0"/>
              </a:rPr>
              <a:t>TB_MAC_ID</a:t>
            </a:r>
            <a:r>
              <a:rPr lang="en-IN" dirty="0">
                <a:latin typeface="Cambria" panose="02040503050406030204" pitchFamily="18" charset="0"/>
              </a:rPr>
              <a:t>’- Tonie box ID, counted the total </a:t>
            </a:r>
            <a:r>
              <a:rPr lang="en-IN" dirty="0" err="1">
                <a:latin typeface="Cambria" panose="02040503050406030204" pitchFamily="18" charset="0"/>
              </a:rPr>
              <a:t>unique_tonies</a:t>
            </a:r>
            <a:r>
              <a:rPr lang="en-IN" dirty="0">
                <a:latin typeface="Cambria" panose="02040503050406030204" pitchFamily="18" charset="0"/>
              </a:rPr>
              <a:t>,  sum the </a:t>
            </a:r>
            <a:r>
              <a:rPr lang="en-IN" dirty="0" err="1">
                <a:effectLst/>
                <a:latin typeface="Cambria" panose="02040503050406030204" pitchFamily="18" charset="0"/>
              </a:rPr>
              <a:t>total_play_seconds</a:t>
            </a:r>
            <a:r>
              <a:rPr lang="en-US" dirty="0">
                <a:latin typeface="Cambria" panose="02040503050406030204" pitchFamily="18" charset="0"/>
              </a:rPr>
              <a:t>, </a:t>
            </a:r>
          </a:p>
          <a:p>
            <a:r>
              <a:rPr lang="en-US" dirty="0">
                <a:latin typeface="Cambria" panose="02040503050406030204" pitchFamily="18" charset="0"/>
              </a:rPr>
              <a:t>found the minimum date in </a:t>
            </a:r>
            <a:r>
              <a:rPr lang="en-IN" dirty="0" err="1">
                <a:effectLst/>
                <a:latin typeface="Cambria" panose="02040503050406030204" pitchFamily="18" charset="0"/>
              </a:rPr>
              <a:t>first_play_date</a:t>
            </a:r>
            <a:r>
              <a:rPr lang="en-IN" dirty="0">
                <a:effectLst/>
                <a:latin typeface="Cambria" panose="02040503050406030204" pitchFamily="18" charset="0"/>
              </a:rPr>
              <a:t>, found the </a:t>
            </a:r>
            <a:r>
              <a:rPr lang="en-IN" dirty="0" err="1">
                <a:effectLst/>
                <a:latin typeface="Cambria" panose="02040503050406030204" pitchFamily="18" charset="0"/>
              </a:rPr>
              <a:t>maxmimum</a:t>
            </a:r>
            <a:r>
              <a:rPr lang="en-IN" dirty="0">
                <a:effectLst/>
                <a:latin typeface="Cambria" panose="02040503050406030204" pitchFamily="18" charset="0"/>
              </a:rPr>
              <a:t> date in </a:t>
            </a:r>
            <a:r>
              <a:rPr lang="en-IN" dirty="0" err="1">
                <a:effectLst/>
                <a:latin typeface="Cambria" panose="02040503050406030204" pitchFamily="18" charset="0"/>
              </a:rPr>
              <a:t>last_play_date</a:t>
            </a:r>
            <a:r>
              <a:rPr lang="en-IN" dirty="0">
                <a:effectLst/>
                <a:latin typeface="Cambria" panose="02040503050406030204" pitchFamily="18" charset="0"/>
              </a:rPr>
              <a:t>.</a:t>
            </a:r>
          </a:p>
          <a:p>
            <a:endParaRPr lang="en-IN" dirty="0">
              <a:latin typeface="Cambria" panose="02040503050406030204" pitchFamily="18" charset="0"/>
            </a:endParaRPr>
          </a:p>
          <a:p>
            <a:r>
              <a:rPr lang="en-IN" dirty="0">
                <a:effectLst/>
                <a:latin typeface="Cambria" panose="02040503050406030204" pitchFamily="18" charset="0"/>
              </a:rPr>
              <a:t>With the help of the </a:t>
            </a:r>
            <a:r>
              <a:rPr lang="en-IN" dirty="0" err="1">
                <a:effectLst/>
                <a:latin typeface="Cambria" panose="02040503050406030204" pitchFamily="18" charset="0"/>
              </a:rPr>
              <a:t>first_play_date</a:t>
            </a:r>
            <a:r>
              <a:rPr lang="en-IN" dirty="0">
                <a:effectLst/>
                <a:latin typeface="Cambria" panose="02040503050406030204" pitchFamily="18" charset="0"/>
              </a:rPr>
              <a:t> and </a:t>
            </a:r>
            <a:r>
              <a:rPr lang="en-IN" dirty="0" err="1">
                <a:effectLst/>
                <a:latin typeface="Cambria" panose="02040503050406030204" pitchFamily="18" charset="0"/>
              </a:rPr>
              <a:t>last_play_date</a:t>
            </a:r>
            <a:r>
              <a:rPr lang="en-IN" dirty="0">
                <a:effectLst/>
                <a:latin typeface="Cambria" panose="02040503050406030204" pitchFamily="18" charset="0"/>
              </a:rPr>
              <a:t> found the total no of days </a:t>
            </a:r>
            <a:r>
              <a:rPr lang="en-IN" i="0" dirty="0" err="1">
                <a:effectLst/>
                <a:latin typeface="Cambria" panose="02040503050406030204" pitchFamily="18" charset="0"/>
              </a:rPr>
              <a:t>active_duration_days</a:t>
            </a:r>
            <a:r>
              <a:rPr lang="en-IN" i="0" dirty="0">
                <a:effectLst/>
                <a:latin typeface="Cambria" panose="02040503050406030204" pitchFamily="18" charset="0"/>
              </a:rPr>
              <a:t> that a </a:t>
            </a:r>
            <a:r>
              <a:rPr lang="en-IN" i="0" dirty="0" err="1">
                <a:effectLst/>
                <a:latin typeface="Cambria" panose="02040503050406030204" pitchFamily="18" charset="0"/>
              </a:rPr>
              <a:t>tonie</a:t>
            </a:r>
            <a:r>
              <a:rPr lang="en-IN" i="0" dirty="0">
                <a:effectLst/>
                <a:latin typeface="Cambria" panose="02040503050406030204" pitchFamily="18" charset="0"/>
              </a:rPr>
              <a:t> box is played</a:t>
            </a:r>
            <a:endParaRPr lang="en-IN" dirty="0">
              <a:effectLst/>
              <a:latin typeface="Cambria" panose="02040503050406030204" pitchFamily="18" charset="0"/>
            </a:endParaRPr>
          </a:p>
          <a:p>
            <a:endParaRPr lang="en-IN" dirty="0">
              <a:effectLst/>
              <a:latin typeface="Cambria" panose="02040503050406030204" pitchFamily="18" charset="0"/>
            </a:endParaRPr>
          </a:p>
          <a:p>
            <a:endParaRPr lang="en-US" dirty="0">
              <a:latin typeface="Cambria" panose="02040503050406030204" pitchFamily="18" charset="0"/>
            </a:endParaRPr>
          </a:p>
        </p:txBody>
      </p:sp>
      <p:sp>
        <p:nvSpPr>
          <p:cNvPr id="6" name="TextBox 5">
            <a:extLst>
              <a:ext uri="{FF2B5EF4-FFF2-40B4-BE49-F238E27FC236}">
                <a16:creationId xmlns:a16="http://schemas.microsoft.com/office/drawing/2014/main" id="{FD0A8ECE-A179-E09E-A1D5-3F37311D73C2}"/>
              </a:ext>
            </a:extLst>
          </p:cNvPr>
          <p:cNvSpPr txBox="1"/>
          <p:nvPr/>
        </p:nvSpPr>
        <p:spPr>
          <a:xfrm>
            <a:off x="6100166" y="6428633"/>
            <a:ext cx="5119122" cy="3600986"/>
          </a:xfrm>
          <a:prstGeom prst="rect">
            <a:avLst/>
          </a:prstGeom>
          <a:noFill/>
        </p:spPr>
        <p:txBody>
          <a:bodyPr wrap="square" rtlCol="0">
            <a:spAutoFit/>
          </a:bodyPr>
          <a:lstStyle/>
          <a:p>
            <a:r>
              <a:rPr lang="en-IN" sz="1200" b="1" u="sng" dirty="0">
                <a:latin typeface="Cambria" panose="02040503050406030204" pitchFamily="18" charset="0"/>
              </a:rPr>
              <a:t>N</a:t>
            </a:r>
            <a:r>
              <a:rPr lang="en-IN" sz="1200" b="1" u="sng" dirty="0">
                <a:effectLst/>
                <a:latin typeface="Cambria" panose="02040503050406030204" pitchFamily="18" charset="0"/>
              </a:rPr>
              <a:t>umber of minutes played</a:t>
            </a:r>
            <a:endParaRPr lang="en-IN" sz="1200" dirty="0">
              <a:latin typeface="Cambria" panose="02040503050406030204" pitchFamily="18" charset="0"/>
            </a:endParaRPr>
          </a:p>
          <a:p>
            <a:pPr marL="228600" indent="-228600">
              <a:buAutoNum type="arabicPeriod"/>
            </a:pPr>
            <a:endParaRPr lang="en-IN" sz="1200" dirty="0">
              <a:latin typeface="Cambria" panose="02040503050406030204" pitchFamily="18" charset="0"/>
            </a:endParaRPr>
          </a:p>
          <a:p>
            <a:pPr marL="228600" indent="-228600">
              <a:buAutoNum type="arabicPeriod"/>
            </a:pPr>
            <a:r>
              <a:rPr lang="en-IN" sz="1200" dirty="0">
                <a:latin typeface="Cambria" panose="02040503050406030204" pitchFamily="18" charset="0"/>
              </a:rPr>
              <a:t>Most data points are clustered around the lower range of </a:t>
            </a:r>
            <a:r>
              <a:rPr lang="en-IN" sz="1200" dirty="0" err="1">
                <a:latin typeface="Cambria" panose="02040503050406030204" pitchFamily="18" charset="0"/>
              </a:rPr>
              <a:t>total_play_seconds</a:t>
            </a:r>
            <a:r>
              <a:rPr lang="en-IN" sz="1200" dirty="0">
                <a:latin typeface="Cambria" panose="02040503050406030204" pitchFamily="18" charset="0"/>
              </a:rPr>
              <a:t> and </a:t>
            </a:r>
            <a:r>
              <a:rPr lang="en-IN" sz="1200" b="0" dirty="0" err="1">
                <a:effectLst/>
                <a:latin typeface="Cambria" panose="02040503050406030204" pitchFamily="18" charset="0"/>
              </a:rPr>
              <a:t>Customer_retention_in_days</a:t>
            </a:r>
            <a:r>
              <a:rPr lang="en-IN" sz="1200" b="0" dirty="0">
                <a:effectLst/>
                <a:latin typeface="Cambria" panose="02040503050406030204" pitchFamily="18" charset="0"/>
              </a:rPr>
              <a:t> .</a:t>
            </a:r>
          </a:p>
          <a:p>
            <a:pPr marL="228600" indent="-228600">
              <a:buAutoNum type="arabicPeriod"/>
            </a:pPr>
            <a:r>
              <a:rPr lang="en-IN" sz="1200" dirty="0">
                <a:latin typeface="Cambria" panose="02040503050406030204" pitchFamily="18" charset="0"/>
              </a:rPr>
              <a:t>There are a few outliers with very high </a:t>
            </a:r>
            <a:r>
              <a:rPr lang="en-IN" sz="1200" dirty="0" err="1">
                <a:latin typeface="Cambria" panose="02040503050406030204" pitchFamily="18" charset="0"/>
              </a:rPr>
              <a:t>total_play_seconds</a:t>
            </a:r>
            <a:r>
              <a:rPr lang="en-IN" sz="1200" dirty="0">
                <a:latin typeface="Cambria" panose="02040503050406030204" pitchFamily="18" charset="0"/>
              </a:rPr>
              <a:t>, indicating some users play significantly more than others.</a:t>
            </a:r>
          </a:p>
          <a:p>
            <a:pPr marL="228600" indent="-228600">
              <a:buFontTx/>
              <a:buAutoNum type="arabicPeriod"/>
            </a:pPr>
            <a:r>
              <a:rPr lang="en-IN" sz="1200" dirty="0">
                <a:latin typeface="Cambria" panose="02040503050406030204" pitchFamily="18" charset="0"/>
              </a:rPr>
              <a:t>There is a visible ceiling effect on the </a:t>
            </a:r>
            <a:r>
              <a:rPr lang="en-IN" sz="1200" b="0" dirty="0" err="1">
                <a:effectLst/>
                <a:latin typeface="Cambria" panose="02040503050406030204" pitchFamily="18" charset="0"/>
              </a:rPr>
              <a:t>Customer_retention_in_days</a:t>
            </a:r>
            <a:r>
              <a:rPr lang="en-IN" sz="1200" b="0" dirty="0">
                <a:effectLst/>
                <a:latin typeface="Cambria" panose="02040503050406030204" pitchFamily="18" charset="0"/>
              </a:rPr>
              <a:t> </a:t>
            </a:r>
            <a:r>
              <a:rPr lang="en-IN" sz="1200" dirty="0">
                <a:latin typeface="Cambria" panose="02040503050406030204" pitchFamily="18" charset="0"/>
              </a:rPr>
              <a:t>axis around 500 days, indicating a maximum duration tracked or possible.</a:t>
            </a:r>
          </a:p>
          <a:p>
            <a:pPr marL="228600" indent="-228600">
              <a:buAutoNum type="arabicPeriod"/>
            </a:pPr>
            <a:r>
              <a:rPr lang="en-IN" sz="1200" dirty="0">
                <a:latin typeface="Cambria" panose="02040503050406030204" pitchFamily="18" charset="0"/>
              </a:rPr>
              <a:t>There seems to be a positive correlation between </a:t>
            </a:r>
            <a:r>
              <a:rPr lang="en-IN" sz="1200" dirty="0" err="1">
                <a:latin typeface="Cambria" panose="02040503050406030204" pitchFamily="18" charset="0"/>
              </a:rPr>
              <a:t>total_play_seconds</a:t>
            </a:r>
            <a:r>
              <a:rPr lang="en-IN" sz="1200" dirty="0">
                <a:latin typeface="Cambria" panose="02040503050406030204" pitchFamily="18" charset="0"/>
              </a:rPr>
              <a:t> and </a:t>
            </a:r>
            <a:r>
              <a:rPr lang="en-IN" sz="1200" b="0" dirty="0" err="1">
                <a:effectLst/>
                <a:latin typeface="Cambria" panose="02040503050406030204" pitchFamily="18" charset="0"/>
              </a:rPr>
              <a:t>Customer_retention_in_days</a:t>
            </a:r>
            <a:r>
              <a:rPr lang="en-IN" sz="1200" b="0" dirty="0">
                <a:effectLst/>
                <a:latin typeface="Cambria" panose="02040503050406030204" pitchFamily="18" charset="0"/>
              </a:rPr>
              <a:t> </a:t>
            </a:r>
            <a:r>
              <a:rPr lang="en-IN" sz="1200" dirty="0">
                <a:latin typeface="Cambria" panose="02040503050406030204" pitchFamily="18" charset="0"/>
              </a:rPr>
              <a:t>to some extent, as users with higher total play seconds tend to have more active days. However, the correlation does not appear to be very strong. Many users with low </a:t>
            </a:r>
            <a:r>
              <a:rPr lang="en-IN" sz="1200" dirty="0" err="1">
                <a:latin typeface="Cambria" panose="02040503050406030204" pitchFamily="18" charset="0"/>
              </a:rPr>
              <a:t>total_play_seconds</a:t>
            </a:r>
            <a:r>
              <a:rPr lang="en-IN" sz="1200" dirty="0">
                <a:latin typeface="Cambria" panose="02040503050406030204" pitchFamily="18" charset="0"/>
              </a:rPr>
              <a:t> have a wide range of </a:t>
            </a:r>
            <a:r>
              <a:rPr lang="en-IN" sz="1200" b="0" dirty="0" err="1">
                <a:effectLst/>
                <a:latin typeface="Cambria" panose="02040503050406030204" pitchFamily="18" charset="0"/>
              </a:rPr>
              <a:t>Customer_retention_in_days</a:t>
            </a:r>
            <a:endParaRPr lang="en-IN" sz="1200" b="0" dirty="0">
              <a:effectLst/>
              <a:latin typeface="Cambria" panose="02040503050406030204" pitchFamily="18" charset="0"/>
            </a:endParaRPr>
          </a:p>
          <a:p>
            <a:pPr marL="228600" indent="-228600">
              <a:buAutoNum type="arabicPeriod"/>
            </a:pPr>
            <a:endParaRPr lang="en-IN" sz="1200" dirty="0">
              <a:latin typeface="Cambria" panose="02040503050406030204" pitchFamily="18" charset="0"/>
            </a:endParaRPr>
          </a:p>
          <a:p>
            <a:r>
              <a:rPr lang="en-IN" sz="1200" b="1" dirty="0">
                <a:latin typeface="Cambria" panose="02040503050406030204" pitchFamily="18" charset="0"/>
              </a:rPr>
              <a:t>Moderate Indicator</a:t>
            </a:r>
            <a:r>
              <a:rPr lang="en-IN" sz="1200" dirty="0">
                <a:latin typeface="Cambria" panose="02040503050406030204" pitchFamily="18" charset="0"/>
              </a:rPr>
              <a:t>: The plot shows that while there is a general trend where users with higher total play seconds tend to have a higher number of active days, it is not a definitive or good indicator. There are users with low playtime who still have a high number of active days.</a:t>
            </a:r>
            <a:br>
              <a:rPr lang="en-IN" sz="1200" dirty="0">
                <a:latin typeface="Cambria" panose="02040503050406030204" pitchFamily="18" charset="0"/>
              </a:rPr>
            </a:br>
            <a:endParaRPr lang="en-US" sz="1200" dirty="0">
              <a:latin typeface="Cambria" panose="02040503050406030204" pitchFamily="18" charset="0"/>
            </a:endParaRPr>
          </a:p>
        </p:txBody>
      </p:sp>
      <p:sp>
        <p:nvSpPr>
          <p:cNvPr id="7" name="TextBox 6">
            <a:extLst>
              <a:ext uri="{FF2B5EF4-FFF2-40B4-BE49-F238E27FC236}">
                <a16:creationId xmlns:a16="http://schemas.microsoft.com/office/drawing/2014/main" id="{886846ED-0C37-340D-C43F-4DBEE9DC76A1}"/>
              </a:ext>
            </a:extLst>
          </p:cNvPr>
          <p:cNvSpPr txBox="1"/>
          <p:nvPr/>
        </p:nvSpPr>
        <p:spPr>
          <a:xfrm>
            <a:off x="584316" y="6451529"/>
            <a:ext cx="5119122" cy="3046988"/>
          </a:xfrm>
          <a:prstGeom prst="rect">
            <a:avLst/>
          </a:prstGeom>
          <a:noFill/>
        </p:spPr>
        <p:txBody>
          <a:bodyPr wrap="square" rtlCol="0">
            <a:spAutoFit/>
          </a:bodyPr>
          <a:lstStyle/>
          <a:p>
            <a:r>
              <a:rPr lang="en-IN" sz="1200" b="1" u="sng" dirty="0">
                <a:latin typeface="Cambria" panose="02040503050406030204" pitchFamily="18" charset="0"/>
              </a:rPr>
              <a:t>Number of unique </a:t>
            </a:r>
            <a:r>
              <a:rPr lang="en-IN" sz="1200" b="1" u="sng" dirty="0" err="1">
                <a:latin typeface="Cambria" panose="02040503050406030204" pitchFamily="18" charset="0"/>
              </a:rPr>
              <a:t>tonie</a:t>
            </a:r>
            <a:r>
              <a:rPr lang="en-IN" sz="1200" b="1" u="sng" dirty="0">
                <a:latin typeface="Cambria" panose="02040503050406030204" pitchFamily="18" charset="0"/>
              </a:rPr>
              <a:t> figures</a:t>
            </a:r>
          </a:p>
          <a:p>
            <a:pPr marL="228600" indent="-228600">
              <a:buAutoNum type="arabicPeriod"/>
            </a:pPr>
            <a:endParaRPr lang="en-IN" sz="1200" dirty="0">
              <a:latin typeface="Cambria" panose="02040503050406030204" pitchFamily="18" charset="0"/>
            </a:endParaRPr>
          </a:p>
          <a:p>
            <a:pPr marL="228600" indent="-228600">
              <a:buAutoNum type="arabicPeriod"/>
            </a:pPr>
            <a:r>
              <a:rPr lang="en-IN" sz="1200" dirty="0">
                <a:latin typeface="Cambria" panose="02040503050406030204" pitchFamily="18" charset="0"/>
              </a:rPr>
              <a:t>Most data points are clustered around the lower range of </a:t>
            </a:r>
            <a:r>
              <a:rPr lang="en-IN" sz="1200" dirty="0" err="1">
                <a:latin typeface="Cambria" panose="02040503050406030204" pitchFamily="18" charset="0"/>
              </a:rPr>
              <a:t>unique_tonies</a:t>
            </a:r>
            <a:r>
              <a:rPr lang="en-IN" sz="1200" dirty="0">
                <a:latin typeface="Cambria" panose="02040503050406030204" pitchFamily="18" charset="0"/>
              </a:rPr>
              <a:t>, indicating that a majority of users have a relatively small number of unique Tonie figures.</a:t>
            </a:r>
          </a:p>
          <a:p>
            <a:pPr marL="228600" indent="-228600">
              <a:buAutoNum type="arabicPeriod"/>
            </a:pPr>
            <a:r>
              <a:rPr lang="en-IN" sz="1200" dirty="0">
                <a:latin typeface="Cambria" panose="02040503050406030204" pitchFamily="18" charset="0"/>
              </a:rPr>
              <a:t>There are fewer data points as the number of unique </a:t>
            </a:r>
            <a:r>
              <a:rPr lang="en-IN" sz="1200" dirty="0" err="1">
                <a:latin typeface="Cambria" panose="02040503050406030204" pitchFamily="18" charset="0"/>
              </a:rPr>
              <a:t>Tonies</a:t>
            </a:r>
            <a:r>
              <a:rPr lang="en-IN" sz="1200" dirty="0">
                <a:latin typeface="Cambria" panose="02040503050406030204" pitchFamily="18" charset="0"/>
              </a:rPr>
              <a:t> increases, with some users having a very high number of unique </a:t>
            </a:r>
            <a:r>
              <a:rPr lang="en-IN" sz="1200" dirty="0" err="1">
                <a:latin typeface="Cambria" panose="02040503050406030204" pitchFamily="18" charset="0"/>
              </a:rPr>
              <a:t>Tonies</a:t>
            </a:r>
            <a:r>
              <a:rPr lang="en-IN" sz="1200" dirty="0">
                <a:latin typeface="Cambria" panose="02040503050406030204" pitchFamily="18" charset="0"/>
              </a:rPr>
              <a:t>.</a:t>
            </a:r>
          </a:p>
          <a:p>
            <a:pPr marL="228600" indent="-228600">
              <a:buAutoNum type="arabicPeriod"/>
            </a:pPr>
            <a:r>
              <a:rPr lang="en-IN" sz="1200" dirty="0">
                <a:latin typeface="Cambria" panose="02040503050406030204" pitchFamily="18" charset="0"/>
              </a:rPr>
              <a:t>The plot shows a general trend where users with more unique </a:t>
            </a:r>
            <a:r>
              <a:rPr lang="en-IN" sz="1200" dirty="0" err="1">
                <a:latin typeface="Cambria" panose="02040503050406030204" pitchFamily="18" charset="0"/>
              </a:rPr>
              <a:t>Tonies</a:t>
            </a:r>
            <a:r>
              <a:rPr lang="en-IN" sz="1200" dirty="0">
                <a:latin typeface="Cambria" panose="02040503050406030204" pitchFamily="18" charset="0"/>
              </a:rPr>
              <a:t> tend to have a higher number of active days. However, the correlation does not appear to be very strong. </a:t>
            </a:r>
          </a:p>
          <a:p>
            <a:pPr marL="228600" indent="-228600">
              <a:buFontTx/>
              <a:buAutoNum type="arabicPeriod"/>
            </a:pPr>
            <a:r>
              <a:rPr lang="en-IN" sz="1200" dirty="0">
                <a:latin typeface="Cambria" panose="02040503050406030204" pitchFamily="18" charset="0"/>
              </a:rPr>
              <a:t>Many users with low numbers of unique </a:t>
            </a:r>
            <a:r>
              <a:rPr lang="en-IN" sz="1200" dirty="0" err="1">
                <a:latin typeface="Cambria" panose="02040503050406030204" pitchFamily="18" charset="0"/>
              </a:rPr>
              <a:t>Tonies</a:t>
            </a:r>
            <a:r>
              <a:rPr lang="en-IN" sz="1200" dirty="0">
                <a:latin typeface="Cambria" panose="02040503050406030204" pitchFamily="18" charset="0"/>
              </a:rPr>
              <a:t> have a wide range of </a:t>
            </a:r>
            <a:r>
              <a:rPr lang="en-IN" sz="1200" b="0" dirty="0" err="1">
                <a:effectLst/>
                <a:latin typeface="Cambria" panose="02040503050406030204" pitchFamily="18" charset="0"/>
              </a:rPr>
              <a:t>Customer_retention_in_days</a:t>
            </a:r>
            <a:r>
              <a:rPr lang="en-IN" sz="1200" dirty="0">
                <a:latin typeface="Cambria" panose="02040503050406030204" pitchFamily="18" charset="0"/>
              </a:rPr>
              <a:t>.</a:t>
            </a:r>
          </a:p>
          <a:p>
            <a:endParaRPr lang="en-IN" sz="1200" dirty="0">
              <a:latin typeface="Cambria" panose="02040503050406030204" pitchFamily="18" charset="0"/>
            </a:endParaRPr>
          </a:p>
          <a:p>
            <a:r>
              <a:rPr lang="en-IN" sz="1200" b="1" dirty="0">
                <a:latin typeface="Cambria" panose="02040503050406030204" pitchFamily="18" charset="0"/>
              </a:rPr>
              <a:t>Weak Indicator</a:t>
            </a:r>
            <a:r>
              <a:rPr lang="en-IN" sz="1200" dirty="0">
                <a:latin typeface="Cambria" panose="02040503050406030204" pitchFamily="18" charset="0"/>
              </a:rPr>
              <a:t>: The plot suggests that while there is a trend where users with more unique </a:t>
            </a:r>
            <a:r>
              <a:rPr lang="en-IN" sz="1200" dirty="0" err="1">
                <a:latin typeface="Cambria" panose="02040503050406030204" pitchFamily="18" charset="0"/>
              </a:rPr>
              <a:t>Tonies</a:t>
            </a:r>
            <a:r>
              <a:rPr lang="en-IN" sz="1200" dirty="0">
                <a:latin typeface="Cambria" panose="02040503050406030204" pitchFamily="18" charset="0"/>
              </a:rPr>
              <a:t> tend to have higher active duration days, this relationship is not strong enough to consider it a definitive indicator.</a:t>
            </a:r>
            <a:endParaRPr lang="en-US" sz="1200" dirty="0">
              <a:latin typeface="Cambria" panose="02040503050406030204" pitchFamily="18" charset="0"/>
            </a:endParaRPr>
          </a:p>
        </p:txBody>
      </p:sp>
      <p:sp>
        <p:nvSpPr>
          <p:cNvPr id="8" name="TextBox 7">
            <a:extLst>
              <a:ext uri="{FF2B5EF4-FFF2-40B4-BE49-F238E27FC236}">
                <a16:creationId xmlns:a16="http://schemas.microsoft.com/office/drawing/2014/main" id="{4523CD55-E8DC-0606-657A-1DFB2286F8AE}"/>
              </a:ext>
            </a:extLst>
          </p:cNvPr>
          <p:cNvSpPr txBox="1"/>
          <p:nvPr/>
        </p:nvSpPr>
        <p:spPr>
          <a:xfrm>
            <a:off x="12185286" y="6637119"/>
            <a:ext cx="5119122" cy="1754326"/>
          </a:xfrm>
          <a:prstGeom prst="rect">
            <a:avLst/>
          </a:prstGeom>
          <a:noFill/>
        </p:spPr>
        <p:txBody>
          <a:bodyPr wrap="square" rtlCol="0">
            <a:spAutoFit/>
          </a:bodyPr>
          <a:lstStyle/>
          <a:p>
            <a:pPr marL="228600" indent="-228600">
              <a:buAutoNum type="arabicPeriod"/>
            </a:pPr>
            <a:r>
              <a:rPr lang="en-IN" sz="1200" b="1" dirty="0">
                <a:latin typeface="Cambria" panose="02040503050406030204" pitchFamily="18" charset="0"/>
              </a:rPr>
              <a:t>Unique </a:t>
            </a:r>
            <a:r>
              <a:rPr lang="en-IN" sz="1200" b="1" dirty="0" err="1">
                <a:latin typeface="Cambria" panose="02040503050406030204" pitchFamily="18" charset="0"/>
              </a:rPr>
              <a:t>Tonies</a:t>
            </a:r>
            <a:r>
              <a:rPr lang="en-IN" sz="1200" b="1" dirty="0">
                <a:latin typeface="Cambria" panose="02040503050406030204" pitchFamily="18" charset="0"/>
              </a:rPr>
              <a:t> and Retention</a:t>
            </a:r>
            <a:r>
              <a:rPr lang="en-IN" sz="1200" dirty="0">
                <a:latin typeface="Cambria" panose="02040503050406030204" pitchFamily="18" charset="0"/>
              </a:rPr>
              <a:t>: The correlation between </a:t>
            </a:r>
            <a:r>
              <a:rPr lang="en-IN" sz="1200" dirty="0" err="1">
                <a:latin typeface="Cambria" panose="02040503050406030204" pitchFamily="18" charset="0"/>
              </a:rPr>
              <a:t>unique_tonies</a:t>
            </a:r>
            <a:r>
              <a:rPr lang="en-IN" sz="1200" dirty="0">
                <a:latin typeface="Cambria" panose="02040503050406030204" pitchFamily="18" charset="0"/>
              </a:rPr>
              <a:t> and </a:t>
            </a:r>
            <a:r>
              <a:rPr lang="en-IN" sz="1200" b="0" dirty="0" err="1">
                <a:effectLst/>
                <a:latin typeface="Cambria" panose="02040503050406030204" pitchFamily="18" charset="0"/>
              </a:rPr>
              <a:t>Customer_retention_in_days</a:t>
            </a:r>
            <a:r>
              <a:rPr lang="en-IN" sz="1200" dirty="0">
                <a:latin typeface="Cambria" panose="02040503050406030204" pitchFamily="18" charset="0"/>
              </a:rPr>
              <a:t>(0.34) suggests that having more unique </a:t>
            </a:r>
            <a:r>
              <a:rPr lang="en-IN" sz="1200" dirty="0" err="1">
                <a:latin typeface="Cambria" panose="02040503050406030204" pitchFamily="18" charset="0"/>
              </a:rPr>
              <a:t>Tonies</a:t>
            </a:r>
            <a:r>
              <a:rPr lang="en-IN" sz="1200" dirty="0">
                <a:latin typeface="Cambria" panose="02040503050406030204" pitchFamily="18" charset="0"/>
              </a:rPr>
              <a:t> is somewhat indicative of longer-term retention, but it is not a strong indicator.</a:t>
            </a:r>
          </a:p>
          <a:p>
            <a:pPr marL="228600" indent="-228600">
              <a:buAutoNum type="arabicPeriod"/>
            </a:pPr>
            <a:endParaRPr lang="en-IN" sz="1200" b="1" dirty="0">
              <a:latin typeface="Cambria" panose="02040503050406030204" pitchFamily="18" charset="0"/>
            </a:endParaRPr>
          </a:p>
          <a:p>
            <a:pPr marL="228600" indent="-228600">
              <a:buAutoNum type="arabicPeriod"/>
            </a:pPr>
            <a:r>
              <a:rPr lang="en-IN" sz="1200" b="1" dirty="0">
                <a:latin typeface="Cambria" panose="02040503050406030204" pitchFamily="18" charset="0"/>
              </a:rPr>
              <a:t>Playtime and Retention</a:t>
            </a:r>
            <a:r>
              <a:rPr lang="en-IN" sz="1200" dirty="0">
                <a:latin typeface="Cambria" panose="02040503050406030204" pitchFamily="18" charset="0"/>
              </a:rPr>
              <a:t>: The correlation between </a:t>
            </a:r>
            <a:r>
              <a:rPr lang="en-IN" sz="1200" dirty="0" err="1">
                <a:latin typeface="Cambria" panose="02040503050406030204" pitchFamily="18" charset="0"/>
              </a:rPr>
              <a:t>total_play_seconds</a:t>
            </a:r>
            <a:r>
              <a:rPr lang="en-IN" sz="1200" dirty="0">
                <a:latin typeface="Cambria" panose="02040503050406030204" pitchFamily="18" charset="0"/>
              </a:rPr>
              <a:t> and </a:t>
            </a:r>
            <a:r>
              <a:rPr lang="en-IN" sz="1200" b="0" dirty="0" err="1">
                <a:effectLst/>
                <a:latin typeface="Cambria" panose="02040503050406030204" pitchFamily="18" charset="0"/>
              </a:rPr>
              <a:t>Customer_retention_in_days</a:t>
            </a:r>
            <a:r>
              <a:rPr lang="en-IN" sz="1200" dirty="0">
                <a:latin typeface="Cambria" panose="02040503050406030204" pitchFamily="18" charset="0"/>
              </a:rPr>
              <a:t>(0.5) is moderate, indicating that total playtime is a better, though still moderate, indicator of long-term retention.</a:t>
            </a:r>
          </a:p>
        </p:txBody>
      </p:sp>
      <p:pic>
        <p:nvPicPr>
          <p:cNvPr id="1026" name="Picture 2">
            <a:extLst>
              <a:ext uri="{FF2B5EF4-FFF2-40B4-BE49-F238E27FC236}">
                <a16:creationId xmlns:a16="http://schemas.microsoft.com/office/drawing/2014/main" id="{D87D72E3-3D66-1AB4-8B3C-0673C44583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434" y="3399900"/>
            <a:ext cx="3923642" cy="29753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035AA0A7-2785-36AE-1536-2278CBB3F4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5554" y="3397825"/>
            <a:ext cx="3923642" cy="29753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F01E7B7-18F7-2FC2-5F76-3960A46793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6411" y="3340044"/>
            <a:ext cx="3365695" cy="300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7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9858D23-E639-B243-EFF9-EFB2759769A8}"/>
              </a:ext>
            </a:extLst>
          </p:cNvPr>
          <p:cNvSpPr txBox="1"/>
          <p:nvPr/>
        </p:nvSpPr>
        <p:spPr>
          <a:xfrm>
            <a:off x="762000" y="5784402"/>
            <a:ext cx="16840200" cy="3970318"/>
          </a:xfrm>
          <a:prstGeom prst="rect">
            <a:avLst/>
          </a:prstGeom>
          <a:noFill/>
        </p:spPr>
        <p:txBody>
          <a:bodyPr wrap="square" rtlCol="0">
            <a:spAutoFit/>
          </a:bodyPr>
          <a:lstStyle/>
          <a:p>
            <a:r>
              <a:rPr lang="en-US" dirty="0"/>
              <a:t>The provided bar chart displays the top 50 TONIE_PTR_ID by </a:t>
            </a:r>
            <a:r>
              <a:rPr lang="en-US" dirty="0" err="1"/>
              <a:t>active_duration_days</a:t>
            </a:r>
            <a:r>
              <a:rPr lang="en-US" dirty="0"/>
              <a:t>. Each bar represents a specific Tonie figure and its associated number of active days.</a:t>
            </a:r>
          </a:p>
          <a:p>
            <a:endParaRPr lang="en-US" dirty="0"/>
          </a:p>
          <a:p>
            <a:r>
              <a:rPr lang="en-US" b="1" dirty="0"/>
              <a:t>High Active Duration Days:</a:t>
            </a:r>
          </a:p>
          <a:p>
            <a:endParaRPr lang="en-US" dirty="0"/>
          </a:p>
          <a:p>
            <a:r>
              <a:rPr lang="en-US" dirty="0"/>
              <a:t>All Tonie figures in the top 50 have active duration days exceeding 530 days, with most clustering around 537 to 530 days. This indicates a high level of engagement and retention for these particular figures.</a:t>
            </a:r>
          </a:p>
          <a:p>
            <a:endParaRPr lang="en-US" dirty="0"/>
          </a:p>
          <a:p>
            <a:r>
              <a:rPr lang="en-US" b="1" dirty="0"/>
              <a:t>Top Performers:</a:t>
            </a:r>
          </a:p>
          <a:p>
            <a:r>
              <a:rPr lang="en-US" dirty="0"/>
              <a:t>The top-performing Tonie figures (G150304E0VED1DA, Q150304E6C51242, etc.) have the highest active duration days, consistently hitting the upper limit of the recorded duration (537 days).</a:t>
            </a:r>
          </a:p>
          <a:p>
            <a:endParaRPr lang="en-US" dirty="0"/>
          </a:p>
          <a:p>
            <a:endParaRPr lang="en-US" dirty="0"/>
          </a:p>
          <a:p>
            <a:r>
              <a:rPr lang="en-IN" b="1" dirty="0"/>
              <a:t>Strong Indicator</a:t>
            </a:r>
            <a:r>
              <a:rPr lang="en-IN" dirty="0"/>
              <a:t>: The chart suggests that certain Tonie figures are indeed strong indicators of long-term retention. The fact that the top 50 Tonie figures all have high and consistent active duration days implies that users who possess these figures tend to stay engaged for longer periods.</a:t>
            </a:r>
            <a:endParaRPr lang="en-US" dirty="0"/>
          </a:p>
        </p:txBody>
      </p:sp>
      <p:pic>
        <p:nvPicPr>
          <p:cNvPr id="3076" name="Picture 4">
            <a:extLst>
              <a:ext uri="{FF2B5EF4-FFF2-40B4-BE49-F238E27FC236}">
                <a16:creationId xmlns:a16="http://schemas.microsoft.com/office/drawing/2014/main" id="{A889A971-4ED0-C7C0-928B-C292E109A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553" y="362196"/>
            <a:ext cx="15544800" cy="523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19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DD6CF37-EA2E-6BC8-4593-7DF08E52DA1C}"/>
              </a:ext>
            </a:extLst>
          </p:cNvPr>
          <p:cNvSpPr txBox="1"/>
          <p:nvPr/>
        </p:nvSpPr>
        <p:spPr>
          <a:xfrm>
            <a:off x="381000" y="571500"/>
            <a:ext cx="17221200" cy="400110"/>
          </a:xfrm>
          <a:prstGeom prst="rect">
            <a:avLst/>
          </a:prstGeom>
          <a:noFill/>
        </p:spPr>
        <p:txBody>
          <a:bodyPr wrap="square" rtlCol="0">
            <a:spAutoFit/>
          </a:bodyPr>
          <a:lstStyle/>
          <a:p>
            <a:r>
              <a:rPr lang="en-IN" sz="2000" b="1" dirty="0">
                <a:solidFill>
                  <a:schemeClr val="tx1">
                    <a:lumMod val="75000"/>
                    <a:lumOff val="25000"/>
                  </a:schemeClr>
                </a:solidFill>
                <a:effectLst/>
                <a:latin typeface="Cambria" panose="02040503050406030204" pitchFamily="18" charset="0"/>
              </a:rPr>
              <a:t>2. </a:t>
            </a:r>
            <a:r>
              <a:rPr lang="en-IN" sz="2000" b="1" u="sng" dirty="0">
                <a:solidFill>
                  <a:schemeClr val="tx1">
                    <a:lumMod val="75000"/>
                    <a:lumOff val="25000"/>
                  </a:schemeClr>
                </a:solidFill>
                <a:effectLst/>
                <a:latin typeface="Cambria" panose="02040503050406030204" pitchFamily="18" charset="0"/>
              </a:rPr>
              <a:t>Do customers that played a borrowed </a:t>
            </a:r>
            <a:r>
              <a:rPr lang="en-IN" sz="2000" b="1" u="sng" dirty="0" err="1">
                <a:solidFill>
                  <a:schemeClr val="tx1">
                    <a:lumMod val="75000"/>
                    <a:lumOff val="25000"/>
                  </a:schemeClr>
                </a:solidFill>
                <a:effectLst/>
                <a:latin typeface="Cambria" panose="02040503050406030204" pitchFamily="18" charset="0"/>
              </a:rPr>
              <a:t>tonie</a:t>
            </a:r>
            <a:r>
              <a:rPr lang="en-IN" sz="2000" b="1" u="sng" dirty="0">
                <a:solidFill>
                  <a:schemeClr val="tx1">
                    <a:lumMod val="75000"/>
                    <a:lumOff val="25000"/>
                  </a:schemeClr>
                </a:solidFill>
                <a:effectLst/>
                <a:latin typeface="Cambria" panose="02040503050406030204" pitchFamily="18" charset="0"/>
              </a:rPr>
              <a:t>, still buy as many </a:t>
            </a:r>
            <a:r>
              <a:rPr lang="en-IN" sz="2000" b="1" u="sng" dirty="0" err="1">
                <a:solidFill>
                  <a:schemeClr val="tx1">
                    <a:lumMod val="75000"/>
                    <a:lumOff val="25000"/>
                  </a:schemeClr>
                </a:solidFill>
                <a:effectLst/>
                <a:latin typeface="Cambria" panose="02040503050406030204" pitchFamily="18" charset="0"/>
              </a:rPr>
              <a:t>tonies</a:t>
            </a:r>
            <a:r>
              <a:rPr lang="en-IN" sz="2000" b="1" u="sng" dirty="0">
                <a:solidFill>
                  <a:schemeClr val="tx1">
                    <a:lumMod val="75000"/>
                    <a:lumOff val="25000"/>
                  </a:schemeClr>
                </a:solidFill>
                <a:effectLst/>
                <a:latin typeface="Cambria" panose="02040503050406030204" pitchFamily="18" charset="0"/>
              </a:rPr>
              <a:t> as other</a:t>
            </a:r>
            <a:r>
              <a:rPr lang="en-IN" sz="2000" b="1" u="sng" dirty="0">
                <a:solidFill>
                  <a:schemeClr val="tx1">
                    <a:lumMod val="75000"/>
                    <a:lumOff val="25000"/>
                  </a:schemeClr>
                </a:solidFill>
                <a:latin typeface="Cambria" panose="02040503050406030204" pitchFamily="18" charset="0"/>
              </a:rPr>
              <a:t> </a:t>
            </a:r>
            <a:r>
              <a:rPr lang="en-IN" sz="2000" b="1" u="sng" dirty="0">
                <a:solidFill>
                  <a:schemeClr val="tx1">
                    <a:lumMod val="75000"/>
                    <a:lumOff val="25000"/>
                  </a:schemeClr>
                </a:solidFill>
                <a:effectLst/>
                <a:latin typeface="Cambria" panose="02040503050406030204" pitchFamily="18" charset="0"/>
              </a:rPr>
              <a:t>customers over their lifetime?</a:t>
            </a:r>
          </a:p>
        </p:txBody>
      </p:sp>
      <p:sp>
        <p:nvSpPr>
          <p:cNvPr id="4" name="TextBox 3">
            <a:extLst>
              <a:ext uri="{FF2B5EF4-FFF2-40B4-BE49-F238E27FC236}">
                <a16:creationId xmlns:a16="http://schemas.microsoft.com/office/drawing/2014/main" id="{8BA6C390-9BA2-3431-D042-BF91B0E75E76}"/>
              </a:ext>
            </a:extLst>
          </p:cNvPr>
          <p:cNvSpPr txBox="1"/>
          <p:nvPr/>
        </p:nvSpPr>
        <p:spPr>
          <a:xfrm>
            <a:off x="7162800" y="1536885"/>
            <a:ext cx="10439400" cy="6186309"/>
          </a:xfrm>
          <a:prstGeom prst="rect">
            <a:avLst/>
          </a:prstGeom>
          <a:noFill/>
        </p:spPr>
        <p:txBody>
          <a:bodyPr wrap="square" rtlCol="0">
            <a:spAutoFit/>
          </a:bodyPr>
          <a:lstStyle/>
          <a:p>
            <a:pPr marL="342900" indent="-342900">
              <a:buAutoNum type="arabicPeriod"/>
            </a:pPr>
            <a:r>
              <a:rPr lang="en-IN" dirty="0"/>
              <a:t>Most data points are clustered near the lower range of both axes, indicating that the majority of users own </a:t>
            </a:r>
          </a:p>
          <a:p>
            <a:r>
              <a:rPr lang="en-IN" dirty="0"/>
              <a:t>and borrow a relatively small number of Tonie figures.</a:t>
            </a:r>
          </a:p>
          <a:p>
            <a:endParaRPr lang="en-IN" dirty="0"/>
          </a:p>
          <a:p>
            <a:r>
              <a:rPr lang="en-IN" dirty="0"/>
              <a:t>2. Some users have borrowed a large number of </a:t>
            </a:r>
            <a:r>
              <a:rPr lang="en-IN" dirty="0" err="1"/>
              <a:t>Tonies</a:t>
            </a:r>
            <a:r>
              <a:rPr lang="en-IN" dirty="0"/>
              <a:t> (over 300) but own relatively few (under 100).There are users who own a large number of </a:t>
            </a:r>
            <a:r>
              <a:rPr lang="en-IN" dirty="0" err="1"/>
              <a:t>Tonies</a:t>
            </a:r>
            <a:r>
              <a:rPr lang="en-IN" dirty="0"/>
              <a:t> (up to 1600), but have borrowed relatively few, indicating that heavy owners are less likely to borrow.</a:t>
            </a:r>
          </a:p>
          <a:p>
            <a:endParaRPr lang="en-IN" dirty="0"/>
          </a:p>
          <a:p>
            <a:r>
              <a:rPr lang="en-IN" dirty="0"/>
              <a:t>3. Additionally, if you look at the heatmap graph it clearly says that the correlation is 0.26 which is not the stronger one.</a:t>
            </a:r>
          </a:p>
          <a:p>
            <a:endParaRPr lang="en-IN" dirty="0"/>
          </a:p>
          <a:p>
            <a:r>
              <a:rPr lang="en-IN" dirty="0"/>
              <a:t>4. There appears to be an inverse relationship between the number of </a:t>
            </a:r>
            <a:r>
              <a:rPr lang="en-IN" dirty="0" err="1"/>
              <a:t>Tonies</a:t>
            </a:r>
            <a:r>
              <a:rPr lang="en-IN" dirty="0"/>
              <a:t> borrowed and owned. As ownership increases, the number of borrowed </a:t>
            </a:r>
            <a:r>
              <a:rPr lang="en-IN" dirty="0" err="1"/>
              <a:t>Tonies</a:t>
            </a:r>
            <a:r>
              <a:rPr lang="en-IN" dirty="0"/>
              <a:t> decreases.</a:t>
            </a:r>
          </a:p>
          <a:p>
            <a:endParaRPr lang="en-IN" dirty="0"/>
          </a:p>
          <a:p>
            <a:r>
              <a:rPr lang="en-IN" b="1" dirty="0"/>
              <a:t>Recommendations</a:t>
            </a:r>
          </a:p>
          <a:p>
            <a:r>
              <a:rPr lang="en-IN" dirty="0"/>
              <a:t>Targeted Marketing for Borrowers:</a:t>
            </a:r>
          </a:p>
          <a:p>
            <a:endParaRPr lang="en-IN" dirty="0"/>
          </a:p>
          <a:p>
            <a:pPr marL="285750" indent="-285750">
              <a:buFont typeface="Arial" panose="020B0604020202020204" pitchFamily="34" charset="0"/>
              <a:buChar char="•"/>
            </a:pPr>
            <a:r>
              <a:rPr lang="en-IN" dirty="0"/>
              <a:t>Develop targeted marketing campaigns to convert customers who frequently borrow </a:t>
            </a:r>
            <a:r>
              <a:rPr lang="en-IN" dirty="0" err="1"/>
              <a:t>Tonies</a:t>
            </a:r>
            <a:r>
              <a:rPr lang="en-IN" dirty="0"/>
              <a:t> into buyers.</a:t>
            </a:r>
          </a:p>
          <a:p>
            <a:pPr marL="285750" indent="-285750">
              <a:buFont typeface="Arial" panose="020B0604020202020204" pitchFamily="34" charset="0"/>
              <a:buChar char="•"/>
            </a:pPr>
            <a:r>
              <a:rPr lang="en-IN" dirty="0"/>
              <a:t> Highlight the benefits of owning </a:t>
            </a:r>
            <a:r>
              <a:rPr lang="en-IN" dirty="0" err="1"/>
              <a:t>Tonies</a:t>
            </a:r>
            <a:r>
              <a:rPr lang="en-IN" dirty="0"/>
              <a:t>, such as exclusive content or special features.</a:t>
            </a:r>
          </a:p>
          <a:p>
            <a:pPr marL="285750" indent="-285750">
              <a:buFont typeface="Arial" panose="020B0604020202020204" pitchFamily="34" charset="0"/>
              <a:buChar char="•"/>
            </a:pPr>
            <a:r>
              <a:rPr lang="en-IN" dirty="0"/>
              <a:t>Offer special promotions or discounts for customers who have borrowed a certain number of </a:t>
            </a:r>
            <a:r>
              <a:rPr lang="en-IN" dirty="0" err="1"/>
              <a:t>Tonies</a:t>
            </a:r>
            <a:r>
              <a:rPr lang="en-IN" dirty="0"/>
              <a:t> to encourage them to purchase their own.</a:t>
            </a:r>
          </a:p>
          <a:p>
            <a:endParaRPr lang="en-IN" dirty="0"/>
          </a:p>
          <a:p>
            <a:endParaRPr lang="en-US" dirty="0"/>
          </a:p>
        </p:txBody>
      </p:sp>
      <p:pic>
        <p:nvPicPr>
          <p:cNvPr id="5122" name="Picture 2">
            <a:extLst>
              <a:ext uri="{FF2B5EF4-FFF2-40B4-BE49-F238E27FC236}">
                <a16:creationId xmlns:a16="http://schemas.microsoft.com/office/drawing/2014/main" id="{FA0DE8C1-4DD0-A257-3007-8B2891C70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09671"/>
            <a:ext cx="4909849" cy="36973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251D533-18E4-C033-D667-371DFBC62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808" y="5250594"/>
            <a:ext cx="5164991" cy="4604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61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AB31296-8DD8-F71B-4AA8-9646AC56D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2435"/>
            <a:ext cx="17373600" cy="35576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906BEE-B392-0362-F384-ABA7068B5049}"/>
              </a:ext>
            </a:extLst>
          </p:cNvPr>
          <p:cNvSpPr txBox="1"/>
          <p:nvPr/>
        </p:nvSpPr>
        <p:spPr>
          <a:xfrm>
            <a:off x="1701033" y="4076700"/>
            <a:ext cx="15621000" cy="3693319"/>
          </a:xfrm>
          <a:prstGeom prst="rect">
            <a:avLst/>
          </a:prstGeom>
          <a:noFill/>
        </p:spPr>
        <p:txBody>
          <a:bodyPr wrap="square" rtlCol="0">
            <a:spAutoFit/>
          </a:bodyPr>
          <a:lstStyle/>
          <a:p>
            <a:pPr marL="342900" indent="-342900">
              <a:buAutoNum type="arabicPeriod"/>
            </a:pPr>
            <a:r>
              <a:rPr lang="en-IN" dirty="0"/>
              <a:t>By examining the top 100 IDs sorted by the number of borrowed </a:t>
            </a:r>
            <a:r>
              <a:rPr lang="en-IN" dirty="0" err="1"/>
              <a:t>Tonies</a:t>
            </a:r>
            <a:r>
              <a:rPr lang="en-IN" dirty="0"/>
              <a:t>, we observe that only a few individuals who borrow Tonie figures also own them. Therefore, we cannot conclude that borrowing </a:t>
            </a:r>
            <a:r>
              <a:rPr lang="en-IN" dirty="0" err="1"/>
              <a:t>Tonies</a:t>
            </a:r>
            <a:r>
              <a:rPr lang="en-IN" dirty="0"/>
              <a:t> is a reliable indicator of future purchases. </a:t>
            </a:r>
          </a:p>
          <a:p>
            <a:endParaRPr lang="en-IN" dirty="0"/>
          </a:p>
          <a:p>
            <a:r>
              <a:rPr lang="en-IN" dirty="0"/>
              <a:t>2. we should tailor marketing campaigns specifically for those who frequently borrow but purchase infrequently, aiming to convert these borrowers into owners of Tonie figures.</a:t>
            </a:r>
          </a:p>
          <a:p>
            <a:endParaRPr lang="en-IN" dirty="0"/>
          </a:p>
          <a:p>
            <a:endParaRPr lang="en-IN" dirty="0"/>
          </a:p>
          <a:p>
            <a:r>
              <a:rPr lang="en-IN" b="1" dirty="0"/>
              <a:t>Conclusion : </a:t>
            </a:r>
            <a:r>
              <a:rPr lang="en-IN" dirty="0"/>
              <a:t>Customers who play borrowed </a:t>
            </a:r>
            <a:r>
              <a:rPr lang="en-IN" dirty="0" err="1"/>
              <a:t>Tonies</a:t>
            </a:r>
            <a:r>
              <a:rPr lang="en-IN" dirty="0"/>
              <a:t> generally do not buy as many </a:t>
            </a:r>
            <a:r>
              <a:rPr lang="en-IN" dirty="0" err="1"/>
              <a:t>Tonies</a:t>
            </a:r>
            <a:r>
              <a:rPr lang="en-IN" dirty="0"/>
              <a:t> as those who borrow less or none at all. The scatter plot shows a clear trend where higher borrowing is associated with lower ownership. While borrowing </a:t>
            </a:r>
            <a:r>
              <a:rPr lang="en-IN" dirty="0" err="1"/>
              <a:t>Tonies</a:t>
            </a:r>
            <a:r>
              <a:rPr lang="en-IN" dirty="0"/>
              <a:t> does not completely prevent users from purchasing them, it appears to be associated with a lower number of purchases. This insight can be used to develop strategies to convert borrowers into buyers, possibly through targeted marketing or incentive programs.</a:t>
            </a:r>
          </a:p>
          <a:p>
            <a:endParaRPr lang="en-IN" dirty="0"/>
          </a:p>
          <a:p>
            <a:endParaRPr lang="en-IN" dirty="0"/>
          </a:p>
        </p:txBody>
      </p:sp>
    </p:spTree>
    <p:extLst>
      <p:ext uri="{BB962C8B-B14F-4D97-AF65-F5344CB8AC3E}">
        <p14:creationId xmlns:p14="http://schemas.microsoft.com/office/powerpoint/2010/main" val="947219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82165A-1585-B6C9-DC27-E6D38AB41044}"/>
              </a:ext>
            </a:extLst>
          </p:cNvPr>
          <p:cNvSpPr txBox="1"/>
          <p:nvPr/>
        </p:nvSpPr>
        <p:spPr>
          <a:xfrm>
            <a:off x="457200" y="266700"/>
            <a:ext cx="2097049"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Q and A????</a:t>
            </a:r>
          </a:p>
        </p:txBody>
      </p:sp>
    </p:spTree>
    <p:extLst>
      <p:ext uri="{BB962C8B-B14F-4D97-AF65-F5344CB8AC3E}">
        <p14:creationId xmlns:p14="http://schemas.microsoft.com/office/powerpoint/2010/main" val="38743072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3512" r="-3512"/>
          </a:stretch>
        </a:blipFill>
      </a:spPr>
      <a:bodyPr/>
      <a:lstStyle>
        <a:defPPr algn="l">
          <a:defRPr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9362</TotalTime>
  <Words>1418</Words>
  <Application>Microsoft Macintosh PowerPoint</Application>
  <PresentationFormat>Custom</PresentationFormat>
  <Paragraphs>120</Paragraphs>
  <Slides>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Poppins</vt:lpstr>
      <vt:lpstr>Calibri</vt:lpstr>
      <vt:lpstr>Roca One Bold</vt:lpstr>
      <vt:lpstr>Arial Unicode MS</vt:lpstr>
      <vt:lpstr>Aptos</vt:lpstr>
      <vt:lpstr>Cambria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Fashion Minimalist Presentation</dc:title>
  <cp:lastModifiedBy>Microsoft Office User</cp:lastModifiedBy>
  <cp:revision>41</cp:revision>
  <dcterms:created xsi:type="dcterms:W3CDTF">2006-08-16T00:00:00Z</dcterms:created>
  <dcterms:modified xsi:type="dcterms:W3CDTF">2024-07-01T11:42:16Z</dcterms:modified>
  <dc:identifier>DAGGiB80iUw</dc:identifier>
</cp:coreProperties>
</file>